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3.xml" ContentType="application/vnd.openxmlformats-officedocument.theme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ags/tag18.xml" ContentType="application/vnd.openxmlformats-officedocument.presentationml.tags+xml"/>
  <Override PartName="/ppt/notesSlides/notesSlide1.xml" ContentType="application/vnd.openxmlformats-officedocument.presentationml.notesSlide+xml"/>
  <Override PartName="/ppt/tags/tag19.xml" ContentType="application/vnd.openxmlformats-officedocument.presentationml.tags+xml"/>
  <Override PartName="/ppt/notesSlides/notesSlide2.xml" ContentType="application/vnd.openxmlformats-officedocument.presentationml.notesSlide+xml"/>
  <Override PartName="/ppt/tags/tag20.xml" ContentType="application/vnd.openxmlformats-officedocument.presentationml.tags+xml"/>
  <Override PartName="/ppt/notesSlides/notesSlide3.xml" ContentType="application/vnd.openxmlformats-officedocument.presentationml.notesSlide+xml"/>
  <Override PartName="/ppt/tags/tag21.xml" ContentType="application/vnd.openxmlformats-officedocument.presentationml.tags+xml"/>
  <Override PartName="/ppt/notesSlides/notesSlide4.xml" ContentType="application/vnd.openxmlformats-officedocument.presentationml.notesSlide+xml"/>
  <Override PartName="/ppt/tags/tag22.xml" ContentType="application/vnd.openxmlformats-officedocument.presentationml.tags+xml"/>
  <Override PartName="/ppt/notesSlides/notesSlide5.xml" ContentType="application/vnd.openxmlformats-officedocument.presentationml.notesSlide+xml"/>
  <Override PartName="/ppt/tags/tag23.xml" ContentType="application/vnd.openxmlformats-officedocument.presentationml.tags+xml"/>
  <Override PartName="/ppt/notesSlides/notesSlide6.xml" ContentType="application/vnd.openxmlformats-officedocument.presentationml.notesSlide+xml"/>
  <Override PartName="/ppt/tags/tag24.xml" ContentType="application/vnd.openxmlformats-officedocument.presentationml.tags+xml"/>
  <Override PartName="/ppt/notesSlides/notesSlide7.xml" ContentType="application/vnd.openxmlformats-officedocument.presentationml.notesSlide+xml"/>
  <Override PartName="/ppt/tags/tag25.xml" ContentType="application/vnd.openxmlformats-officedocument.presentationml.tags+xml"/>
  <Override PartName="/ppt/notesSlides/notesSlide8.xml" ContentType="application/vnd.openxmlformats-officedocument.presentationml.notesSlide+xml"/>
  <Override PartName="/ppt/tags/tag26.xml" ContentType="application/vnd.openxmlformats-officedocument.presentationml.tags+xml"/>
  <Override PartName="/ppt/notesSlides/notesSlide9.xml" ContentType="application/vnd.openxmlformats-officedocument.presentationml.notesSlide+xml"/>
  <Override PartName="/ppt/tags/tag27.xml" ContentType="application/vnd.openxmlformats-officedocument.presentationml.tags+xml"/>
  <Override PartName="/ppt/notesSlides/notesSlide10.xml" ContentType="application/vnd.openxmlformats-officedocument.presentationml.notesSlide+xml"/>
  <Override PartName="/ppt/tags/tag28.xml" ContentType="application/vnd.openxmlformats-officedocument.presentationml.tags+xml"/>
  <Override PartName="/ppt/notesSlides/notesSlide11.xml" ContentType="application/vnd.openxmlformats-officedocument.presentationml.notesSlide+xml"/>
  <Override PartName="/ppt/tags/tag29.xml" ContentType="application/vnd.openxmlformats-officedocument.presentationml.tags+xml"/>
  <Override PartName="/ppt/notesSlides/notesSlide12.xml" ContentType="application/vnd.openxmlformats-officedocument.presentationml.notesSlide+xml"/>
  <Override PartName="/ppt/tags/tag30.xml" ContentType="application/vnd.openxmlformats-officedocument.presentationml.tags+xml"/>
  <Override PartName="/ppt/notesSlides/notesSlide13.xml" ContentType="application/vnd.openxmlformats-officedocument.presentationml.notesSlide+xml"/>
  <Override PartName="/ppt/tags/tag31.xml" ContentType="application/vnd.openxmlformats-officedocument.presentationml.tags+xml"/>
  <Override PartName="/ppt/notesSlides/notesSlide14.xml" ContentType="application/vnd.openxmlformats-officedocument.presentationml.notesSlide+xml"/>
  <Override PartName="/ppt/tags/tag32.xml" ContentType="application/vnd.openxmlformats-officedocument.presentationml.tags+xml"/>
  <Override PartName="/ppt/notesSlides/notesSlide15.xml" ContentType="application/vnd.openxmlformats-officedocument.presentationml.notesSlide+xml"/>
  <Override PartName="/ppt/tags/tag33.xml" ContentType="application/vnd.openxmlformats-officedocument.presentationml.tags+xml"/>
  <Override PartName="/ppt/notesSlides/notesSlide16.xml" ContentType="application/vnd.openxmlformats-officedocument.presentationml.notesSlide+xml"/>
  <Override PartName="/ppt/tags/tag34.xml" ContentType="application/vnd.openxmlformats-officedocument.presentationml.tags+xml"/>
  <Override PartName="/ppt/notesSlides/notesSlide17.xml" ContentType="application/vnd.openxmlformats-officedocument.presentationml.notesSlide+xml"/>
  <Override PartName="/ppt/tags/tag35.xml" ContentType="application/vnd.openxmlformats-officedocument.presentationml.tags+xml"/>
  <Override PartName="/ppt/notesSlides/notesSlide18.xml" ContentType="application/vnd.openxmlformats-officedocument.presentationml.notesSlide+xml"/>
  <Override PartName="/ppt/tags/tag36.xml" ContentType="application/vnd.openxmlformats-officedocument.presentationml.tags+xml"/>
  <Override PartName="/ppt/notesSlides/notesSlide19.xml" ContentType="application/vnd.openxmlformats-officedocument.presentationml.notesSlide+xml"/>
  <Override PartName="/ppt/tags/tag37.xml" ContentType="application/vnd.openxmlformats-officedocument.presentationml.tags+xml"/>
  <Override PartName="/ppt/notesSlides/notesSlide20.xml" ContentType="application/vnd.openxmlformats-officedocument.presentationml.notesSlide+xml"/>
  <Override PartName="/ppt/tags/tag38.xml" ContentType="application/vnd.openxmlformats-officedocument.presentationml.tags+xml"/>
  <Override PartName="/ppt/notesSlides/notesSlide21.xml" ContentType="application/vnd.openxmlformats-officedocument.presentationml.notesSlide+xml"/>
  <Override PartName="/ppt/tags/tag39.xml" ContentType="application/vnd.openxmlformats-officedocument.presentationml.tags+xml"/>
  <Override PartName="/ppt/notesSlides/notesSlide22.xml" ContentType="application/vnd.openxmlformats-officedocument.presentationml.notesSlide+xml"/>
  <Override PartName="/ppt/tags/tag40.xml" ContentType="application/vnd.openxmlformats-officedocument.presentationml.tags+xml"/>
  <Override PartName="/ppt/notesSlides/notesSlide23.xml" ContentType="application/vnd.openxmlformats-officedocument.presentationml.notesSlide+xml"/>
  <Override PartName="/ppt/tags/tag41.xml" ContentType="application/vnd.openxmlformats-officedocument.presentationml.tags+xml"/>
  <Override PartName="/ppt/notesSlides/notesSlide24.xml" ContentType="application/vnd.openxmlformats-officedocument.presentationml.notesSlide+xml"/>
  <Override PartName="/ppt/tags/tag42.xml" ContentType="application/vnd.openxmlformats-officedocument.presentationml.tags+xml"/>
  <Override PartName="/ppt/notesSlides/notesSlide25.xml" ContentType="application/vnd.openxmlformats-officedocument.presentationml.notesSlide+xml"/>
  <Override PartName="/ppt/tags/tag43.xml" ContentType="application/vnd.openxmlformats-officedocument.presentationml.tags+xml"/>
  <Override PartName="/ppt/notesSlides/notesSlide26.xml" ContentType="application/vnd.openxmlformats-officedocument.presentationml.notesSlide+xml"/>
  <Override PartName="/ppt/tags/tag44.xml" ContentType="application/vnd.openxmlformats-officedocument.presentationml.tags+xml"/>
  <Override PartName="/ppt/notesSlides/notesSlide27.xml" ContentType="application/vnd.openxmlformats-officedocument.presentationml.notesSlide+xml"/>
  <Override PartName="/ppt/tags/tag45.xml" ContentType="application/vnd.openxmlformats-officedocument.presentationml.tags+xml"/>
  <Override PartName="/ppt/notesSlides/notesSlide28.xml" ContentType="application/vnd.openxmlformats-officedocument.presentationml.notesSlide+xml"/>
  <Override PartName="/ppt/tags/tag46.xml" ContentType="application/vnd.openxmlformats-officedocument.presentationml.tags+xml"/>
  <Override PartName="/ppt/notesSlides/notesSlide29.xml" ContentType="application/vnd.openxmlformats-officedocument.presentationml.notesSlide+xml"/>
  <Override PartName="/ppt/tags/tag47.xml" ContentType="application/vnd.openxmlformats-officedocument.presentationml.tags+xml"/>
  <Override PartName="/ppt/notesSlides/notesSlide30.xml" ContentType="application/vnd.openxmlformats-officedocument.presentationml.notesSlide+xml"/>
  <Override PartName="/ppt/tags/tag48.xml" ContentType="application/vnd.openxmlformats-officedocument.presentationml.tags+xml"/>
  <Override PartName="/ppt/notesSlides/notesSlide3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8" r:id="rId6"/>
    <p:sldMasterId id="2147483648" r:id="rId7"/>
    <p:sldMasterId id="2147483677" r:id="rId8"/>
    <p:sldMasterId id="2147483705" r:id="rId9"/>
  </p:sldMasterIdLst>
  <p:notesMasterIdLst>
    <p:notesMasterId r:id="rId41"/>
  </p:notesMasterIdLst>
  <p:handoutMasterIdLst>
    <p:handoutMasterId r:id="rId42"/>
  </p:handoutMasterIdLst>
  <p:sldIdLst>
    <p:sldId id="362" r:id="rId10"/>
    <p:sldId id="348" r:id="rId11"/>
    <p:sldId id="365" r:id="rId12"/>
    <p:sldId id="366" r:id="rId13"/>
    <p:sldId id="367" r:id="rId14"/>
    <p:sldId id="384" r:id="rId15"/>
    <p:sldId id="368" r:id="rId16"/>
    <p:sldId id="386" r:id="rId17"/>
    <p:sldId id="391" r:id="rId18"/>
    <p:sldId id="369" r:id="rId19"/>
    <p:sldId id="385" r:id="rId20"/>
    <p:sldId id="370" r:id="rId21"/>
    <p:sldId id="371" r:id="rId22"/>
    <p:sldId id="374" r:id="rId23"/>
    <p:sldId id="373" r:id="rId24"/>
    <p:sldId id="392" r:id="rId25"/>
    <p:sldId id="387" r:id="rId26"/>
    <p:sldId id="376" r:id="rId27"/>
    <p:sldId id="395" r:id="rId28"/>
    <p:sldId id="378" r:id="rId29"/>
    <p:sldId id="402" r:id="rId30"/>
    <p:sldId id="380" r:id="rId31"/>
    <p:sldId id="389" r:id="rId32"/>
    <p:sldId id="401" r:id="rId33"/>
    <p:sldId id="390" r:id="rId34"/>
    <p:sldId id="304" r:id="rId35"/>
    <p:sldId id="315" r:id="rId36"/>
    <p:sldId id="299" r:id="rId37"/>
    <p:sldId id="361" r:id="rId38"/>
    <p:sldId id="363" r:id="rId39"/>
    <p:sldId id="339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RAY: Covers" id="{C067E147-92A3-4025-A692-50947FB67A62}">
          <p14:sldIdLst>
            <p14:sldId id="362"/>
          </p14:sldIdLst>
        </p14:section>
        <p14:section name="RAY: Content" id="{EA5EB87C-BF09-4E71-8317-503F941D8D52}">
          <p14:sldIdLst>
            <p14:sldId id="348"/>
            <p14:sldId id="365"/>
            <p14:sldId id="366"/>
            <p14:sldId id="367"/>
            <p14:sldId id="384"/>
            <p14:sldId id="368"/>
            <p14:sldId id="386"/>
            <p14:sldId id="391"/>
            <p14:sldId id="369"/>
            <p14:sldId id="385"/>
            <p14:sldId id="370"/>
            <p14:sldId id="371"/>
            <p14:sldId id="374"/>
            <p14:sldId id="373"/>
            <p14:sldId id="392"/>
            <p14:sldId id="387"/>
            <p14:sldId id="376"/>
            <p14:sldId id="395"/>
            <p14:sldId id="378"/>
            <p14:sldId id="402"/>
            <p14:sldId id="380"/>
            <p14:sldId id="389"/>
            <p14:sldId id="401"/>
            <p14:sldId id="390"/>
            <p14:sldId id="304"/>
          </p14:sldIdLst>
        </p14:section>
        <p14:section name="RAY: Section Breakers" id="{C35C9F67-088B-4082-8C56-C0ECE50D433D}">
          <p14:sldIdLst/>
        </p14:section>
        <p14:section name="RTX: Color Palette" id="{7C2D534D-67A8-4963-99A0-E869ABE05273}">
          <p14:sldIdLst>
            <p14:sldId id="315"/>
            <p14:sldId id="299"/>
            <p14:sldId id="361"/>
            <p14:sldId id="363"/>
            <p14:sldId id="339"/>
          </p14:sldIdLst>
        </p14:section>
      </p14:sectionLst>
    </p:ext>
    <p:ext uri="{EFAFB233-063F-42B5-8137-9DF3F51BA10A}">
      <p15:sldGuideLst xmlns:p15="http://schemas.microsoft.com/office/powerpoint/2012/main">
        <p15:guide id="2" pos="3840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27E605F5-24A2-6B8F-229D-2A3E07457F47}" name="Avitabile, Amy      RTX" initials="AAR" userId="S::E21161113@adxuser.com::50035740-67fe-4f30-8d66-cf523957c7d0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my Avitabile" initials="AA" lastIdx="1" clrIdx="0">
    <p:extLst>
      <p:ext uri="{19B8F6BF-5375-455C-9EA6-DF929625EA0E}">
        <p15:presenceInfo xmlns:p15="http://schemas.microsoft.com/office/powerpoint/2012/main" userId="S-1-5-21-1214440339-861567501-682003330-13659481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66FF"/>
    <a:srgbClr val="6600FF"/>
    <a:srgbClr val="E5EDF2"/>
    <a:srgbClr val="D9D9D6"/>
    <a:srgbClr val="9ABEAA"/>
    <a:srgbClr val="63666A"/>
    <a:srgbClr val="0070C0"/>
    <a:srgbClr val="00B050"/>
    <a:srgbClr val="EFB661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6" autoAdjust="0"/>
    <p:restoredTop sz="94509" autoAdjust="0"/>
  </p:normalViewPr>
  <p:slideViewPr>
    <p:cSldViewPr snapToGrid="0">
      <p:cViewPr varScale="1">
        <p:scale>
          <a:sx n="82" d="100"/>
          <a:sy n="82" d="100"/>
        </p:scale>
        <p:origin x="715" y="48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3.xml"/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slide" Target="slides/slide17.xml"/><Relationship Id="rId39" Type="http://schemas.openxmlformats.org/officeDocument/2006/relationships/slide" Target="slides/slide30.xml"/><Relationship Id="rId3" Type="http://schemas.openxmlformats.org/officeDocument/2006/relationships/customXml" Target="../customXml/item3.xml"/><Relationship Id="rId21" Type="http://schemas.openxmlformats.org/officeDocument/2006/relationships/slide" Target="slides/slide12.xml"/><Relationship Id="rId34" Type="http://schemas.openxmlformats.org/officeDocument/2006/relationships/slide" Target="slides/slide25.xml"/><Relationship Id="rId42" Type="http://schemas.openxmlformats.org/officeDocument/2006/relationships/handoutMaster" Target="handoutMasters/handoutMaster1.xml"/><Relationship Id="rId47" Type="http://schemas.openxmlformats.org/officeDocument/2006/relationships/tableStyles" Target="tableStyles.xml"/><Relationship Id="rId7" Type="http://schemas.openxmlformats.org/officeDocument/2006/relationships/slideMaster" Target="slideMasters/slideMaster2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slide" Target="slides/slide16.xml"/><Relationship Id="rId33" Type="http://schemas.openxmlformats.org/officeDocument/2006/relationships/slide" Target="slides/slide24.xml"/><Relationship Id="rId38" Type="http://schemas.openxmlformats.org/officeDocument/2006/relationships/slide" Target="slides/slide29.xml"/><Relationship Id="rId46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7.xml"/><Relationship Id="rId20" Type="http://schemas.openxmlformats.org/officeDocument/2006/relationships/slide" Target="slides/slide11.xml"/><Relationship Id="rId29" Type="http://schemas.openxmlformats.org/officeDocument/2006/relationships/slide" Target="slides/slide20.xml"/><Relationship Id="rId41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1.xml"/><Relationship Id="rId11" Type="http://schemas.openxmlformats.org/officeDocument/2006/relationships/slide" Target="slides/slide2.xml"/><Relationship Id="rId24" Type="http://schemas.openxmlformats.org/officeDocument/2006/relationships/slide" Target="slides/slide15.xml"/><Relationship Id="rId32" Type="http://schemas.openxmlformats.org/officeDocument/2006/relationships/slide" Target="slides/slide23.xml"/><Relationship Id="rId37" Type="http://schemas.openxmlformats.org/officeDocument/2006/relationships/slide" Target="slides/slide28.xml"/><Relationship Id="rId40" Type="http://schemas.openxmlformats.org/officeDocument/2006/relationships/slide" Target="slides/slide31.xml"/><Relationship Id="rId45" Type="http://schemas.openxmlformats.org/officeDocument/2006/relationships/viewProps" Target="viewProps.xml"/><Relationship Id="rId5" Type="http://schemas.openxmlformats.org/officeDocument/2006/relationships/customXml" Target="../customXml/item5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slide" Target="slides/slide19.xml"/><Relationship Id="rId36" Type="http://schemas.openxmlformats.org/officeDocument/2006/relationships/slide" Target="slides/slide27.xml"/><Relationship Id="rId10" Type="http://schemas.openxmlformats.org/officeDocument/2006/relationships/slide" Target="slides/slide1.xml"/><Relationship Id="rId19" Type="http://schemas.openxmlformats.org/officeDocument/2006/relationships/slide" Target="slides/slide10.xml"/><Relationship Id="rId31" Type="http://schemas.openxmlformats.org/officeDocument/2006/relationships/slide" Target="slides/slide22.xml"/><Relationship Id="rId44" Type="http://schemas.openxmlformats.org/officeDocument/2006/relationships/presProps" Target="presProps.xml"/><Relationship Id="rId4" Type="http://schemas.openxmlformats.org/officeDocument/2006/relationships/customXml" Target="../customXml/item4.xml"/><Relationship Id="rId9" Type="http://schemas.openxmlformats.org/officeDocument/2006/relationships/slideMaster" Target="slideMasters/slideMaster4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slide" Target="slides/slide18.xml"/><Relationship Id="rId30" Type="http://schemas.openxmlformats.org/officeDocument/2006/relationships/slide" Target="slides/slide21.xml"/><Relationship Id="rId35" Type="http://schemas.openxmlformats.org/officeDocument/2006/relationships/slide" Target="slides/slide26.xml"/><Relationship Id="rId43" Type="http://schemas.openxmlformats.org/officeDocument/2006/relationships/commentAuthors" Target="commentAuthors.xml"/><Relationship Id="rId48" Type="http://schemas.microsoft.com/office/2018/10/relationships/authors" Target="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12"/>
          <p:cNvSpPr>
            <a:spLocks noGrp="1"/>
          </p:cNvSpPr>
          <p:nvPr>
            <p:ph type="sldNum" sz="quarter" idx="3"/>
          </p:nvPr>
        </p:nvSpPr>
        <p:spPr>
          <a:xfrm>
            <a:off x="3886200" y="0"/>
            <a:ext cx="2514600" cy="458787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200"/>
            </a:lvl1pPr>
          </a:lstStyle>
          <a:p>
            <a:fld id="{138C58B0-FFE9-437E-B2CB-216DAFA841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966732"/>
      </p:ext>
    </p:extLst>
  </p:cSld>
  <p:clrMap bg1="lt1" tx1="dk1" bg2="lt2" tx2="dk2" accent1="accent1" accent2="accent2" accent3="accent3" accent4="accent4" accent5="accent5" accent6="accent6" hlink="hlink" folHlink="folHlink"/>
  <p:hf hdr="0" dt="0"/>
  <p:extLst>
    <p:ext uri="{56416CCD-93CA-4268-BC5B-53C4BB910035}">
      <p15:sldGuideLst xmlns:p15="http://schemas.microsoft.com/office/powerpoint/2012/main">
        <p15:guide id="2" pos="288" userDrawn="1">
          <p15:clr>
            <a:srgbClr val="F26B43"/>
          </p15:clr>
        </p15:guide>
        <p15:guide id="3" pos="4032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92624" y="692622"/>
            <a:ext cx="5517676" cy="310369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012556"/>
            <a:ext cx="5524500" cy="4094214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5"/>
          </p:nvPr>
        </p:nvSpPr>
        <p:spPr>
          <a:xfrm>
            <a:off x="3886200" y="9183"/>
            <a:ext cx="2324100" cy="458787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200"/>
            </a:lvl1pPr>
          </a:lstStyle>
          <a:p>
            <a:fld id="{56AF3A09-0EB5-429E-B7D0-FB28A7726D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219137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115888" indent="-115888" algn="l" defTabSz="914400" rtl="0" eaLnBrk="1" latinLnBrk="0" hangingPunct="1">
      <a:spcBef>
        <a:spcPts val="200"/>
      </a:spcBef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1pPr>
    <a:lvl2pPr marL="287338" indent="-117475" algn="l" defTabSz="914400" rtl="0" eaLnBrk="1" latinLnBrk="0" hangingPunct="1">
      <a:spcBef>
        <a:spcPts val="200"/>
      </a:spcBef>
      <a:buFont typeface="Arial" panose="020B0604020202020204" pitchFamily="34" charset="0"/>
      <a:buChar char="–"/>
      <a:defRPr sz="1000" kern="1200">
        <a:solidFill>
          <a:schemeClr val="tx1"/>
        </a:solidFill>
        <a:latin typeface="+mn-lt"/>
        <a:ea typeface="+mn-ea"/>
        <a:cs typeface="+mn-cs"/>
      </a:defRPr>
    </a:lvl2pPr>
    <a:lvl3pPr marL="457200" indent="-115888" algn="l" defTabSz="914400" rtl="0" eaLnBrk="1" latinLnBrk="0" hangingPunct="1">
      <a:spcBef>
        <a:spcPts val="200"/>
      </a:spcBef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3pPr>
    <a:lvl4pPr marL="627063" indent="-115888" algn="l" defTabSz="914400" rtl="0" eaLnBrk="1" latinLnBrk="0" hangingPunct="1">
      <a:spcBef>
        <a:spcPts val="200"/>
      </a:spcBef>
      <a:buFont typeface="Arial" panose="020B0604020202020204" pitchFamily="34" charset="0"/>
      <a:buChar char="–"/>
      <a:defRPr sz="1000" kern="1200">
        <a:solidFill>
          <a:schemeClr val="tx1"/>
        </a:solidFill>
        <a:latin typeface="+mn-lt"/>
        <a:ea typeface="+mn-ea"/>
        <a:cs typeface="+mn-cs"/>
      </a:defRPr>
    </a:lvl4pPr>
    <a:lvl5pPr marL="860425" indent="-171450" algn="l" defTabSz="914400" rtl="0" eaLnBrk="1" latinLnBrk="0" hangingPunct="1">
      <a:spcBef>
        <a:spcPts val="200"/>
      </a:spcBef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pos="432" userDrawn="1">
          <p15:clr>
            <a:srgbClr val="F26B43"/>
          </p15:clr>
        </p15:guide>
        <p15:guide id="2" pos="3912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92150" y="692150"/>
            <a:ext cx="5518150" cy="31035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AF3A09-0EB5-429E-B7D0-FB28A7726D2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51448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D8C665-B5CD-FD03-A124-7C380565E5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BF8B5F6-15B4-FB8E-69F7-340EEC2D461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92150" y="692150"/>
            <a:ext cx="5518150" cy="3103563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2511981-0554-322E-5640-407B2C765E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37CB52-E712-DA95-3BCA-14771D92D16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AF3A09-0EB5-429E-B7D0-FB28A7726D2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0760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DDD270-1060-C9DC-5E4D-0C2D73BF89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3C25FC-10BD-4434-758E-27D8FEF3C1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92150" y="692150"/>
            <a:ext cx="5518150" cy="3103563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189E125-D3C0-1FDB-C01E-4854172225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951B4C-7EA2-A635-B5AF-8EA48FD0B60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6AF3A09-0EB5-429E-B7D0-FB28A7726D2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0428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42A538-6125-8739-F245-03E1C456A4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C2EA132-89E2-50F1-FA3F-D333C643B4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92150" y="692150"/>
            <a:ext cx="5518150" cy="3103563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D60F8BC-5A68-5214-C664-A605E79B38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59B87F-B566-83F4-36D1-3F3E9B42879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AF3A09-0EB5-429E-B7D0-FB28A7726D2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2876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AD14CD-D8C4-17A2-CED5-DDD657A519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18FFF3C-DEE8-348F-D826-4B1D1EA7B4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92150" y="692150"/>
            <a:ext cx="5518150" cy="3103563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7AB790C-F479-8079-6D09-8AA804D027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627951-5932-354A-157B-1CAD525394C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AF3A09-0EB5-429E-B7D0-FB28A7726D2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993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076AB9-35BE-290C-A29F-93799CEF8F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69740C1-BF76-2C09-11F6-56894BFD08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92150" y="692150"/>
            <a:ext cx="5518150" cy="3103563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F3F18F9-5EEE-64E1-3C2F-23E326BCB8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FFAC3F-8A34-5473-2F27-C2B609FA5B1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AF3A09-0EB5-429E-B7D0-FB28A7726D2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4951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AB9093-F6FB-EC7F-FC0A-073BC2EBD6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1399D2F-C6FB-C48A-F1CA-9709C46FA61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92150" y="692150"/>
            <a:ext cx="5518150" cy="3103563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712C6D1-E80D-C14D-B79E-8286D85F1F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199D7E-4346-5964-4FB9-5A7A5EFD27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AF3A09-0EB5-429E-B7D0-FB28A7726D2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3048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1EF5D5-FD1D-6513-FCFF-04FC2C06F2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B31A729-D445-82A7-B946-D89414F1D6B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92150" y="692150"/>
            <a:ext cx="5518150" cy="3103563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7BDBEA1-F961-9B49-9AA4-0E8CCF7E88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7B2F57-D62E-008D-B6FB-E69A86533DE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AF3A09-0EB5-429E-B7D0-FB28A7726D2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8121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A77056-67A4-AB83-29A5-4564B7F922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5C5FF79-2E37-72FC-DE73-0B05B44FE7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92150" y="692150"/>
            <a:ext cx="5518150" cy="3103563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811F5CD-DD00-F146-E59C-7A46A3AF1A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ABDBEF-6C0A-B83C-5C84-5C44CEE79FF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6AF3A09-0EB5-429E-B7D0-FB28A7726D2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3478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FB9769-D4A6-0C7D-E76B-24CBCABBDF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072175F-DF64-55DE-D640-D4D92FF0C1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92150" y="692150"/>
            <a:ext cx="5518150" cy="3103563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5F6B801-E0E4-9F87-FFF8-C1175FAB53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EFFFD5-2FE8-02B5-A985-35838D4DAE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AF3A09-0EB5-429E-B7D0-FB28A7726D2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1283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732ED2-E9A4-F7B4-1A12-9E9055C28F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771C01F-3D32-3224-AA1E-46F3041574E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92150" y="692150"/>
            <a:ext cx="5518150" cy="3103563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CCA60B7-A81E-81A2-742C-F98CDF4A9F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937547-D6CD-33A4-F754-5A74D91625A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AF3A09-0EB5-429E-B7D0-FB28A7726D2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5807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92150" y="692150"/>
            <a:ext cx="5518150" cy="31035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AF3A09-0EB5-429E-B7D0-FB28A7726D2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31467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168614-75E3-414C-5830-C821A5FD16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5C98331-3126-8C9A-02A6-4E24D4B6BA6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92150" y="692150"/>
            <a:ext cx="5518150" cy="3103563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8486E7A-4AF2-C788-FDCD-5B2DB2AE32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B9C694-D2EC-EAE5-3AAA-BBB2708CEDD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AF3A09-0EB5-429E-B7D0-FB28A7726D2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46150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9A950A-850F-145D-6D78-4043CC3110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4B3E17C-A5C4-617C-3920-4EA5DAE895F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92150" y="692150"/>
            <a:ext cx="5518150" cy="3103563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038D104-5A4A-1726-3118-EC45FC0517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444497-101C-7472-F1B3-844EFB37C80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AF3A09-0EB5-429E-B7D0-FB28A7726D2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36946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F845B9-FAE4-A8CC-D2D3-DA8EB824FB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FF8E64-D4BB-AE8B-7631-89F6CA7729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92150" y="692150"/>
            <a:ext cx="5518150" cy="3103563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A7DEE14-11CB-B503-D93E-14CD5E9599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283FE7-53BD-13E0-C9D5-248E612698F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AF3A09-0EB5-429E-B7D0-FB28A7726D2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27355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DD7EE4-CB5A-932E-7FCD-B06B08A0EC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91F68D4-B7A8-9E87-8708-03EE2031D25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92150" y="692150"/>
            <a:ext cx="5518150" cy="3103563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753D868-FA99-A106-33FD-494E231A51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CB35B6-8330-E589-5BFD-DF54A9DE553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6AF3A09-0EB5-429E-B7D0-FB28A7726D2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89408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2CD1B5-A2E9-73C1-FBC7-A1132A714B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1ACFFA6-9812-CAE0-0F45-F47CB097DD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92150" y="692150"/>
            <a:ext cx="5518150" cy="3103563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A12DB9F-B8FF-09FA-112A-2D366B5561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2568CD-3E73-3F41-4A71-CDECFD8A1C3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AF3A09-0EB5-429E-B7D0-FB28A7726D2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87049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9794DE-2288-99AA-1CBE-4E26128AAD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98BEDA7-7057-37BC-8A6D-501FE7B104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92150" y="692150"/>
            <a:ext cx="5518150" cy="3103563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2507B62-E6B8-C5CA-0256-A1EF374D68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8DD664-9EAE-5429-E7CB-16E721295CE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AF3A09-0EB5-429E-B7D0-FB28A7726D2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49767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92150" y="692150"/>
            <a:ext cx="5518150" cy="31035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6AF3A09-0EB5-429E-B7D0-FB28A7726D2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20660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92150" y="692150"/>
            <a:ext cx="5518150" cy="31035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6AF3A09-0EB5-429E-B7D0-FB28A7726D2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48470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92150" y="692150"/>
            <a:ext cx="5518150" cy="31035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6AF3A09-0EB5-429E-B7D0-FB28A7726D2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56861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92150" y="692150"/>
            <a:ext cx="5518150" cy="31035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6AF3A09-0EB5-429E-B7D0-FB28A7726D2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6915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882CB9-261A-5EE2-9367-482D54C581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7E8F954-B655-DE75-FCD1-D8F5E46A08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92150" y="692150"/>
            <a:ext cx="5518150" cy="3103563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5D4661C-83B0-97A5-5F3D-7E040DED8C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55BCC0-157C-8ABF-DBDE-998803D6515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AF3A09-0EB5-429E-B7D0-FB28A7726D2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09233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92150" y="692150"/>
            <a:ext cx="5518150" cy="31035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AF3A09-0EB5-429E-B7D0-FB28A7726D2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8828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92150" y="692150"/>
            <a:ext cx="5518150" cy="31035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6AF3A09-0EB5-429E-B7D0-FB28A7726D2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9749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7247EE-0738-F7F8-B4A7-AFD8DED7BD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3D34615-2A6D-D709-C2E7-CC0720498A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92150" y="692150"/>
            <a:ext cx="5518150" cy="3103563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88AB00C-038D-5D20-FC2E-9DAAC6F67B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99D59D-5B90-8270-6F9E-966D0DD2F32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AF3A09-0EB5-429E-B7D0-FB28A7726D2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7885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F1559C-E1E8-779B-3FE3-0EC285D075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7C27BE2-DC54-52D5-F2B4-959C0E9D655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92150" y="692150"/>
            <a:ext cx="5518150" cy="3103563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DA6B782-CB5E-E6E3-46E6-522AFC6B18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4F2344-B7B6-6785-E5A7-DBC7FBC736C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AF3A09-0EB5-429E-B7D0-FB28A7726D2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7196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96B61E-724D-F630-D634-219DCE6165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6459622-D387-2636-01B3-4F513B12EA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92150" y="692150"/>
            <a:ext cx="5518150" cy="3103563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D5AA344-DECD-0C89-BBD7-9D3763683C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33BCCD-2303-E309-2B6E-7CB378FD5F7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6AF3A09-0EB5-429E-B7D0-FB28A7726D2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6705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B58B3F-C524-0CDF-8E33-35A48A2EB9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F87F234-2B21-5DD8-1C0A-43CAFA8D5B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92150" y="692150"/>
            <a:ext cx="5518150" cy="3103563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EC7C5A6-3FC9-00BB-89FE-B8C13C1216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26D585-D976-B9BB-0B3D-72A73A66512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AF3A09-0EB5-429E-B7D0-FB28A7726D2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2231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1020F9-CBA5-18EE-27C8-3AD551ABBC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4BBDB6E-8987-10B2-AD1A-6F4C4FFBF91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92150" y="692150"/>
            <a:ext cx="5518150" cy="3103563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0578B60-AEB5-961D-88D2-A1FA762989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A19BBD-E0DF-3471-1B70-86A73F52043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AF3A09-0EB5-429E-B7D0-FB28A7726D2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5017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8F8F04-A4F4-67F4-3558-49C37998DC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EE7FFC4-17C0-66DC-F856-5883C4CE76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92150" y="692150"/>
            <a:ext cx="5518150" cy="3103563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C9DBAC4-1DB6-C1CA-8C6E-5EB71DCE68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DC2574-6454-39F9-0EE4-E8948FEAD2C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AF3A09-0EB5-429E-B7D0-FB28A7726D2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74094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1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13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4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ags" Target="../tags/tag16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17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4" Type="http://schemas.openxmlformats.org/officeDocument/2006/relationships/image" Target="../media/image3.jpe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8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9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10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1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/>
          <p:cNvCxnSpPr/>
          <p:nvPr userDrawn="1"/>
        </p:nvCxnSpPr>
        <p:spPr>
          <a:xfrm>
            <a:off x="694944" y="126143"/>
            <a:ext cx="10820399" cy="0"/>
          </a:xfrm>
          <a:prstGeom prst="line">
            <a:avLst/>
          </a:prstGeom>
          <a:ln w="2540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Logo&#10;&#10;Description automatically generated with medium confidence">
            <a:extLst>
              <a:ext uri="{FF2B5EF4-FFF2-40B4-BE49-F238E27FC236}">
                <a16:creationId xmlns:a16="http://schemas.microsoft.com/office/drawing/2014/main" id="{BE091742-9880-86FC-81A0-7DCB73806D7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622710" y="2276401"/>
            <a:ext cx="6920743" cy="1846595"/>
          </a:xfrm>
          <a:prstGeom prst="rect">
            <a:avLst/>
          </a:prstGeom>
        </p:spPr>
      </p:pic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3A19A80F-C5EF-36EC-E06E-49BAD7AA1BAA}"/>
              </a:ext>
            </a:extLst>
          </p:cNvPr>
          <p:cNvSpPr>
            <a:spLocks noGrp="1"/>
          </p:cNvSpPr>
          <p:nvPr>
            <p:ph type="ftr" sz="quarter" idx="3"/>
            <p:custDataLst>
              <p:tags r:id="rId1"/>
            </p:custDataLst>
          </p:nvPr>
        </p:nvSpPr>
        <p:spPr>
          <a:xfrm>
            <a:off x="0" y="6356350"/>
            <a:ext cx="12192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en-US" b="0" i="0" u="none">
                <a:solidFill>
                  <a:srgbClr val="000000"/>
                </a:solidFill>
              </a:defRPr>
            </a:lvl1pPr>
          </a:lstStyle>
          <a:p>
            <a:r>
              <a:rPr lang="en-US"/>
              <a:t>Raytheon Company - Approved for Public Disclosure</a:t>
            </a:r>
          </a:p>
        </p:txBody>
      </p:sp>
    </p:spTree>
    <p:extLst>
      <p:ext uri="{BB962C8B-B14F-4D97-AF65-F5344CB8AC3E}">
        <p14:creationId xmlns:p14="http://schemas.microsoft.com/office/powerpoint/2010/main" val="344863139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Body 1"/>
          <p:cNvSpPr>
            <a:spLocks noGrp="1"/>
          </p:cNvSpPr>
          <p:nvPr>
            <p:ph type="body" sz="quarter" idx="13" hasCustomPrompt="1"/>
          </p:nvPr>
        </p:nvSpPr>
        <p:spPr>
          <a:xfrm>
            <a:off x="696433" y="2294021"/>
            <a:ext cx="5247167" cy="3497178"/>
          </a:xfrm>
          <a:noFill/>
        </p:spPr>
        <p:txBody>
          <a:bodyPr rIns="182880"/>
          <a:lstStyle>
            <a:lvl1pPr marL="219456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defRPr lang="en-US" sz="1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8150" indent="-2047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90563" indent="-2333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383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7763" indent="-2333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Main bullet. 18 pt. black.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21" hasCustomPrompt="1"/>
          </p:nvPr>
        </p:nvSpPr>
        <p:spPr>
          <a:xfrm>
            <a:off x="695325" y="1572733"/>
            <a:ext cx="5248274" cy="341632"/>
          </a:xfrm>
          <a:noFill/>
        </p:spPr>
        <p:txBody>
          <a:bodyPr wrap="square" bIns="91440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 sz="1800" b="1" baseline="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Subhead 18 pt. black. Bold. Sentence case. 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6248401" y="1572733"/>
            <a:ext cx="5248274" cy="341632"/>
          </a:xfrm>
          <a:noFill/>
        </p:spPr>
        <p:txBody>
          <a:bodyPr wrap="square" bIns="91440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 sz="1800" b="1" baseline="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Subhead 18 pt. black. Bold. Sentence case. </a:t>
            </a:r>
          </a:p>
        </p:txBody>
      </p:sp>
      <p:sp>
        <p:nvSpPr>
          <p:cNvPr id="15" name="Title 5"/>
          <p:cNvSpPr>
            <a:spLocks noGrp="1"/>
          </p:cNvSpPr>
          <p:nvPr>
            <p:ph type="title" hasCustomPrompt="1"/>
          </p:nvPr>
        </p:nvSpPr>
        <p:spPr>
          <a:xfrm>
            <a:off x="694944" y="466347"/>
            <a:ext cx="10811256" cy="676653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/>
            </a:lvl1pPr>
          </a:lstStyle>
          <a:p>
            <a:r>
              <a:rPr lang="en-US"/>
              <a:t>Title. 32 pt. black. Bold. Sentence case. Two lines max.</a:t>
            </a:r>
          </a:p>
        </p:txBody>
      </p:sp>
      <p:sp>
        <p:nvSpPr>
          <p:cNvPr id="2" name="Body 1">
            <a:extLst>
              <a:ext uri="{FF2B5EF4-FFF2-40B4-BE49-F238E27FC236}">
                <a16:creationId xmlns:a16="http://schemas.microsoft.com/office/drawing/2014/main" id="{CBE0B946-A5C4-9B05-3ADE-B4FE9623228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48400" y="2294021"/>
            <a:ext cx="5247167" cy="3497178"/>
          </a:xfrm>
          <a:noFill/>
        </p:spPr>
        <p:txBody>
          <a:bodyPr rIns="182880"/>
          <a:lstStyle>
            <a:lvl1pPr marL="219456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defRPr lang="en-US" sz="1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8150" indent="-2047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90563" indent="-2333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383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7763" indent="-2333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Main bullet. 18 pt. black.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akeaway bar">
            <a:extLst>
              <a:ext uri="{FF2B5EF4-FFF2-40B4-BE49-F238E27FC236}">
                <a16:creationId xmlns:a16="http://schemas.microsoft.com/office/drawing/2014/main" id="{5E9B1FFA-BD88-F9E9-59C9-C7AE0E13A90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4944" y="5865760"/>
            <a:ext cx="10820399" cy="320088"/>
          </a:xfrm>
          <a:solidFill>
            <a:schemeClr val="accent1"/>
          </a:solidFill>
        </p:spPr>
        <p:txBody>
          <a:bodyPr vert="horz" wrap="square" lIns="621792" tIns="36576" rIns="621792" bIns="36576" rtlCol="0" anchor="b" anchorCtr="0">
            <a:spAutoFit/>
          </a:bodyPr>
          <a:lstStyle>
            <a:lvl1pPr marL="0" indent="0" algn="ctr" defTabSz="0">
              <a:lnSpc>
                <a:spcPct val="100000"/>
              </a:lnSpc>
              <a:spcBef>
                <a:spcPts val="0"/>
              </a:spcBef>
              <a:buFontTx/>
              <a:buNone/>
              <a:defRPr lang="en-US" sz="1600" b="1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lvl="0" indent="0" algn="ctr">
              <a:buNone/>
            </a:pPr>
            <a:r>
              <a:rPr lang="en-US"/>
              <a:t>Optional takeaway bar. Black. Bold. 16 pt. Centered. Sentence case.</a:t>
            </a:r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F757467A-1A0B-9CF2-835A-4919955834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3397" y="6433754"/>
            <a:ext cx="531946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lang="en-US" sz="1200" kern="1200" smtClean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fld id="{07165E6F-54ED-4977-A15E-D44BE7238A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5B5C70-7387-B6BC-586B-9EB1DBDC2E43}"/>
              </a:ext>
            </a:extLst>
          </p:cNvPr>
          <p:cNvSpPr>
            <a:spLocks noGrp="1"/>
          </p:cNvSpPr>
          <p:nvPr>
            <p:ph type="ftr" sz="quarter" idx="3"/>
            <p:custDataLst>
              <p:tags r:id="rId1"/>
            </p:custDataLst>
          </p:nvPr>
        </p:nvSpPr>
        <p:spPr>
          <a:xfrm>
            <a:off x="0" y="6356350"/>
            <a:ext cx="12192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en-US" sz="800" b="0" i="0" u="none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RTX Corporation (Corporate) - Company Use</a:t>
            </a:r>
          </a:p>
        </p:txBody>
      </p:sp>
    </p:spTree>
    <p:extLst>
      <p:ext uri="{BB962C8B-B14F-4D97-AF65-F5344CB8AC3E}">
        <p14:creationId xmlns:p14="http://schemas.microsoft.com/office/powerpoint/2010/main" val="3301670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96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3">
            <a:extLst>
              <a:ext uri="{FF2B5EF4-FFF2-40B4-BE49-F238E27FC236}">
                <a16:creationId xmlns:a16="http://schemas.microsoft.com/office/drawing/2014/main" id="{1227C6EA-CADE-4772-BF2C-DF04CBDCF77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4944" y="466347"/>
            <a:ext cx="10811256" cy="676653"/>
          </a:xfrm>
        </p:spPr>
        <p:txBody>
          <a:bodyPr/>
          <a:lstStyle/>
          <a:p>
            <a:r>
              <a:rPr lang="en-US"/>
              <a:t>Title. 32 pt. black. Bold. Sentence case. Two lines max.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579596A4-F56F-4ABC-8E75-4BE60F7ED857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85802" y="1358207"/>
            <a:ext cx="3409912" cy="1940443"/>
          </a:xfrm>
          <a:solidFill>
            <a:schemeClr val="accent2">
              <a:lumMod val="20000"/>
              <a:lumOff val="80000"/>
            </a:schemeClr>
          </a:solidFill>
        </p:spPr>
        <p:txBody>
          <a:bodyPr tIns="365760"/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to insert photo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082A4F2F-B507-4076-99BD-50A0D640D832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4372358" y="1358206"/>
            <a:ext cx="3429000" cy="1940444"/>
          </a:xfrm>
          <a:solidFill>
            <a:schemeClr val="accent2">
              <a:lumMod val="20000"/>
              <a:lumOff val="80000"/>
            </a:schemeClr>
          </a:solidFill>
        </p:spPr>
        <p:txBody>
          <a:bodyPr tIns="365760"/>
          <a:lstStyle>
            <a:lvl1pPr marL="0" indent="0" algn="ctr">
              <a:buNone/>
              <a:defRPr sz="1800" baseline="0"/>
            </a:lvl1pPr>
          </a:lstStyle>
          <a:p>
            <a:r>
              <a:rPr lang="en-US"/>
              <a:t>Click to insert photo</a:t>
            </a:r>
          </a:p>
        </p:txBody>
      </p:sp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D1CCE81E-2A1A-4C37-8FB9-A87A38D462E4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068057" y="1358207"/>
            <a:ext cx="3438143" cy="1940443"/>
          </a:xfrm>
          <a:solidFill>
            <a:schemeClr val="accent2">
              <a:lumMod val="20000"/>
              <a:lumOff val="80000"/>
            </a:schemeClr>
          </a:solidFill>
        </p:spPr>
        <p:txBody>
          <a:bodyPr tIns="365760"/>
          <a:lstStyle>
            <a:lvl1pPr marL="0" indent="0" algn="ctr">
              <a:buNone/>
              <a:defRPr sz="1800" baseline="0"/>
            </a:lvl1pPr>
          </a:lstStyle>
          <a:p>
            <a:r>
              <a:rPr lang="en-US"/>
              <a:t>Click to insert photo</a:t>
            </a:r>
          </a:p>
        </p:txBody>
      </p:sp>
      <p:sp>
        <p:nvSpPr>
          <p:cNvPr id="28" name="Body 1">
            <a:extLst>
              <a:ext uri="{FF2B5EF4-FFF2-40B4-BE49-F238E27FC236}">
                <a16:creationId xmlns:a16="http://schemas.microsoft.com/office/drawing/2014/main" id="{06DFA2EB-3972-43A4-8F2F-1FA925C492C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04888" y="4103771"/>
            <a:ext cx="3409912" cy="1655644"/>
          </a:xfrm>
          <a:noFill/>
        </p:spPr>
        <p:txBody>
          <a:bodyPr rIns="182880"/>
          <a:lstStyle>
            <a:lvl1pPr marL="182880" marR="0" indent="-182880" algn="l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45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lang="en-US" sz="15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5206" indent="-28575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Font typeface="Arial" panose="020B0604020202020204" pitchFamily="34" charset="0"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8086" indent="-28575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Tx/>
              <a:buSzPct val="100000"/>
              <a:buFont typeface="Arial" panose="020B0604020202020204" pitchFamily="34" charset="0"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07542" indent="-28575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Font typeface="Arial" panose="020B0604020202020204" pitchFamily="34" charset="0"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26998" indent="-28575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Tx/>
              <a:buSzPct val="100000"/>
              <a:buFont typeface="Arial" panose="020B0604020202020204" pitchFamily="34" charset="0"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219456" lvl="0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</a:pPr>
            <a:r>
              <a:rPr lang="en-US"/>
              <a:t>Main bullet. 15 pt. black.</a:t>
            </a:r>
          </a:p>
          <a:p>
            <a:pPr marL="438912" lvl="1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–"/>
            </a:pPr>
            <a:r>
              <a:rPr lang="en-US"/>
              <a:t>Second level</a:t>
            </a:r>
          </a:p>
          <a:p>
            <a:pPr marL="621792" lvl="2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</a:pPr>
            <a:r>
              <a:rPr lang="en-US"/>
              <a:t>Third level</a:t>
            </a:r>
          </a:p>
          <a:p>
            <a:pPr marL="841248" lvl="3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–"/>
            </a:pPr>
            <a:r>
              <a:rPr lang="en-US"/>
              <a:t>Fourth level</a:t>
            </a:r>
          </a:p>
          <a:p>
            <a:pPr marL="1060704" lvl="4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</a:pPr>
            <a:r>
              <a:rPr lang="en-US"/>
              <a:t>Fifth level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A13B8C43-B217-4065-899D-965ABB835B4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04888" y="3513856"/>
            <a:ext cx="3411017" cy="563231"/>
          </a:xfrm>
          <a:noFill/>
        </p:spPr>
        <p:txBody>
          <a:bodyPr vert="horz" wrap="square" lIns="0" tIns="0" rIns="0" bIns="91440" rtlCol="0">
            <a:sp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 lang="en-US" sz="1700" b="1" baseline="0">
                <a:latin typeface="+mj-lt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Subhead 17 pt. black. Bold. Sentence case.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70241EE5-BE3E-4ACB-AA02-55AD1071CF5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371270" y="3513856"/>
            <a:ext cx="3449084" cy="563231"/>
          </a:xfrm>
          <a:noFill/>
        </p:spPr>
        <p:txBody>
          <a:bodyPr vert="horz" wrap="square" lIns="0" tIns="0" rIns="0" bIns="91440" rtlCol="0">
            <a:sp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 lang="en-US" sz="1700" b="1" baseline="0">
                <a:latin typeface="+mj-lt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Subhead 17 pt. black. Bold. Sentence case.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6C421A00-BD57-46F3-A96E-EBA27534BF5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079811" y="3513856"/>
            <a:ext cx="3410355" cy="563231"/>
          </a:xfrm>
          <a:noFill/>
        </p:spPr>
        <p:txBody>
          <a:bodyPr vert="horz" wrap="square" lIns="0" tIns="0" rIns="0" bIns="91440" rtlCol="0">
            <a:sp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 lang="en-US" sz="1700" b="1" baseline="0">
                <a:latin typeface="+mj-lt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Subhead 17 pt. black. Bold. Sentence case.</a:t>
            </a:r>
          </a:p>
        </p:txBody>
      </p:sp>
      <p:sp>
        <p:nvSpPr>
          <p:cNvPr id="2" name="Body 1">
            <a:extLst>
              <a:ext uri="{FF2B5EF4-FFF2-40B4-BE49-F238E27FC236}">
                <a16:creationId xmlns:a16="http://schemas.microsoft.com/office/drawing/2014/main" id="{D8C205A4-A491-3354-D436-AF9BF1F62EB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381500" y="4103771"/>
            <a:ext cx="3409912" cy="1655644"/>
          </a:xfrm>
          <a:noFill/>
        </p:spPr>
        <p:txBody>
          <a:bodyPr rIns="182880"/>
          <a:lstStyle>
            <a:lvl1pPr marL="182880" marR="0" indent="-182880" algn="l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45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lang="en-US" sz="15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5206" indent="-28575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Font typeface="Arial" panose="020B0604020202020204" pitchFamily="34" charset="0"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8086" indent="-28575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Tx/>
              <a:buSzPct val="100000"/>
              <a:buFont typeface="Arial" panose="020B0604020202020204" pitchFamily="34" charset="0"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07542" indent="-28575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Font typeface="Arial" panose="020B0604020202020204" pitchFamily="34" charset="0"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26998" indent="-28575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Tx/>
              <a:buSzPct val="100000"/>
              <a:buFont typeface="Arial" panose="020B0604020202020204" pitchFamily="34" charset="0"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219456" lvl="0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</a:pPr>
            <a:r>
              <a:rPr lang="en-US"/>
              <a:t>Main bullet. 15 pt. black.</a:t>
            </a:r>
          </a:p>
          <a:p>
            <a:pPr marL="438912" lvl="1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–"/>
            </a:pPr>
            <a:r>
              <a:rPr lang="en-US"/>
              <a:t>Second level</a:t>
            </a:r>
          </a:p>
          <a:p>
            <a:pPr marL="621792" lvl="2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</a:pPr>
            <a:r>
              <a:rPr lang="en-US"/>
              <a:t>Third level</a:t>
            </a:r>
          </a:p>
          <a:p>
            <a:pPr marL="841248" lvl="3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–"/>
            </a:pPr>
            <a:r>
              <a:rPr lang="en-US"/>
              <a:t>Fourth level</a:t>
            </a:r>
          </a:p>
          <a:p>
            <a:pPr marL="1060704" lvl="4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</a:pPr>
            <a:r>
              <a:rPr lang="en-US"/>
              <a:t>Fifth level</a:t>
            </a:r>
          </a:p>
        </p:txBody>
      </p:sp>
      <p:sp>
        <p:nvSpPr>
          <p:cNvPr id="3" name="Body 1">
            <a:extLst>
              <a:ext uri="{FF2B5EF4-FFF2-40B4-BE49-F238E27FC236}">
                <a16:creationId xmlns:a16="http://schemas.microsoft.com/office/drawing/2014/main" id="{FB9FA8DA-D277-339F-4985-9623F740A89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085949" y="4103771"/>
            <a:ext cx="3409912" cy="1655644"/>
          </a:xfrm>
          <a:noFill/>
        </p:spPr>
        <p:txBody>
          <a:bodyPr rIns="182880"/>
          <a:lstStyle>
            <a:lvl1pPr marL="182880" marR="0" indent="-182880" algn="l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45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lang="en-US" sz="15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5206" indent="-28575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Font typeface="Arial" panose="020B0604020202020204" pitchFamily="34" charset="0"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8086" indent="-28575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Tx/>
              <a:buSzPct val="100000"/>
              <a:buFont typeface="Arial" panose="020B0604020202020204" pitchFamily="34" charset="0"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07542" indent="-28575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Font typeface="Arial" panose="020B0604020202020204" pitchFamily="34" charset="0"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26998" indent="-28575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Tx/>
              <a:buSzPct val="100000"/>
              <a:buFont typeface="Arial" panose="020B0604020202020204" pitchFamily="34" charset="0"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219456" lvl="0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</a:pPr>
            <a:r>
              <a:rPr lang="en-US"/>
              <a:t>Main bullet. 15 pt. black.</a:t>
            </a:r>
          </a:p>
          <a:p>
            <a:pPr marL="438912" lvl="1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–"/>
            </a:pPr>
            <a:r>
              <a:rPr lang="en-US"/>
              <a:t>Second level</a:t>
            </a:r>
          </a:p>
          <a:p>
            <a:pPr marL="621792" lvl="2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</a:pPr>
            <a:r>
              <a:rPr lang="en-US"/>
              <a:t>Third level</a:t>
            </a:r>
          </a:p>
          <a:p>
            <a:pPr marL="841248" lvl="3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–"/>
            </a:pPr>
            <a:r>
              <a:rPr lang="en-US"/>
              <a:t>Fourth level</a:t>
            </a:r>
          </a:p>
          <a:p>
            <a:pPr marL="1060704" lvl="4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</a:pPr>
            <a:r>
              <a:rPr lang="en-US"/>
              <a:t>Fifth level</a:t>
            </a:r>
          </a:p>
        </p:txBody>
      </p:sp>
      <p:sp>
        <p:nvSpPr>
          <p:cNvPr id="4" name="Takeaway bar">
            <a:extLst>
              <a:ext uri="{FF2B5EF4-FFF2-40B4-BE49-F238E27FC236}">
                <a16:creationId xmlns:a16="http://schemas.microsoft.com/office/drawing/2014/main" id="{F1C626FD-9651-7619-B6B8-C33DB71F60D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4944" y="5865760"/>
            <a:ext cx="10820399" cy="320088"/>
          </a:xfrm>
          <a:solidFill>
            <a:schemeClr val="accent1"/>
          </a:solidFill>
        </p:spPr>
        <p:txBody>
          <a:bodyPr vert="horz" wrap="square" lIns="621792" tIns="36576" rIns="621792" bIns="36576" rtlCol="0" anchor="b" anchorCtr="0">
            <a:spAutoFit/>
          </a:bodyPr>
          <a:lstStyle>
            <a:lvl1pPr marL="0" indent="0" algn="ctr" defTabSz="0">
              <a:lnSpc>
                <a:spcPct val="100000"/>
              </a:lnSpc>
              <a:spcBef>
                <a:spcPts val="0"/>
              </a:spcBef>
              <a:buFontTx/>
              <a:buNone/>
              <a:defRPr lang="en-US" sz="1600" b="1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lvl="0" indent="0" algn="ctr">
              <a:buNone/>
            </a:pPr>
            <a:r>
              <a:rPr lang="en-US"/>
              <a:t>Optional takeaway bar. Black. Bold. 16 pt. Centered. Sentence case.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8A8EF709-B2B3-FDC4-BEA0-3E79EE4FFD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3397" y="6433754"/>
            <a:ext cx="531946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lang="en-US" sz="1200" kern="1200" smtClean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fld id="{07165E6F-54ED-4977-A15E-D44BE7238A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AB0AF3ED-7CB1-1BC6-15AC-1C44413AF1B6}"/>
              </a:ext>
            </a:extLst>
          </p:cNvPr>
          <p:cNvSpPr>
            <a:spLocks noGrp="1"/>
          </p:cNvSpPr>
          <p:nvPr>
            <p:ph type="ftr" sz="quarter" idx="3"/>
            <p:custDataLst>
              <p:tags r:id="rId1"/>
            </p:custDataLst>
          </p:nvPr>
        </p:nvSpPr>
        <p:spPr>
          <a:xfrm>
            <a:off x="0" y="6356350"/>
            <a:ext cx="12192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en-US" sz="800" b="0" i="0" u="none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RTX Corporation (Corporate) - Company Use</a:t>
            </a:r>
          </a:p>
        </p:txBody>
      </p:sp>
    </p:spTree>
    <p:extLst>
      <p:ext uri="{BB962C8B-B14F-4D97-AF65-F5344CB8AC3E}">
        <p14:creationId xmlns:p14="http://schemas.microsoft.com/office/powerpoint/2010/main" val="39591768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96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ection title"/>
          <p:cNvSpPr>
            <a:spLocks noGrp="1"/>
          </p:cNvSpPr>
          <p:nvPr userDrawn="1">
            <p:ph type="title" hasCustomPrompt="1"/>
          </p:nvPr>
        </p:nvSpPr>
        <p:spPr>
          <a:xfrm>
            <a:off x="685800" y="2057399"/>
            <a:ext cx="7139619" cy="2769781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baseline="0" dirty="0">
                <a:latin typeface="+mj-lt"/>
                <a:ea typeface="+mn-ea"/>
                <a:cs typeface="Arial" panose="020B0604020202020204" pitchFamily="34" charset="0"/>
              </a:defRPr>
            </a:lvl1pPr>
          </a:lstStyle>
          <a:p>
            <a:pPr marL="0" lvl="0">
              <a:spcBef>
                <a:spcPts val="1000"/>
              </a:spcBef>
              <a:buSzPct val="115000"/>
              <a:buFont typeface="Arial" panose="020B0604020202020204" pitchFamily="34" charset="0"/>
            </a:pPr>
            <a:r>
              <a:rPr lang="en-US"/>
              <a:t>Section title. 55 pt. black. Bold. Sentence case. </a:t>
            </a:r>
          </a:p>
        </p:txBody>
      </p:sp>
      <p:sp>
        <p:nvSpPr>
          <p:cNvPr id="15" name="Presenters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70881" y="1451343"/>
            <a:ext cx="7139619" cy="356191"/>
          </a:xfrm>
          <a:noFill/>
        </p:spPr>
        <p:txBody>
          <a:bodyPr vert="horz" lIns="0" tIns="0" rIns="0" bIns="0" rtlCol="0" anchor="b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 lang="en-US" sz="1600" b="1" baseline="0">
                <a:solidFill>
                  <a:schemeClr val="accent3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Subhead 16 pt. Gray. Sentence case.</a:t>
            </a:r>
          </a:p>
        </p:txBody>
      </p:sp>
      <p:pic>
        <p:nvPicPr>
          <p:cNvPr id="3" name="Picture 2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2F658D7A-B710-3A1F-85B6-EA22382CEB6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rot="16200000" flipV="1">
            <a:off x="7004211" y="1671980"/>
            <a:ext cx="5747158" cy="3253280"/>
          </a:xfrm>
          <a:prstGeom prst="rect">
            <a:avLst/>
          </a:prstGeom>
        </p:spPr>
      </p:pic>
      <p:sp>
        <p:nvSpPr>
          <p:cNvPr id="4" name="Slide number">
            <a:extLst>
              <a:ext uri="{FF2B5EF4-FFF2-40B4-BE49-F238E27FC236}">
                <a16:creationId xmlns:a16="http://schemas.microsoft.com/office/drawing/2014/main" id="{51878CD8-EB03-3BE4-466C-CAB36D3B77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3397" y="6433754"/>
            <a:ext cx="531946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lang="en-US" sz="1200" kern="1200" smtClean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fld id="{07165E6F-54ED-4977-A15E-D44BE7238A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30D5C717-BEDA-8AE6-B0A8-BFC2010C67A8}"/>
              </a:ext>
            </a:extLst>
          </p:cNvPr>
          <p:cNvSpPr>
            <a:spLocks noGrp="1"/>
          </p:cNvSpPr>
          <p:nvPr>
            <p:ph type="ftr" sz="quarter" idx="3"/>
            <p:custDataLst>
              <p:tags r:id="rId1"/>
            </p:custDataLst>
          </p:nvPr>
        </p:nvSpPr>
        <p:spPr>
          <a:xfrm>
            <a:off x="0" y="6356350"/>
            <a:ext cx="12192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en-US" b="0" i="0" u="none">
                <a:solidFill>
                  <a:srgbClr val="000000"/>
                </a:solidFill>
              </a:defRPr>
            </a:lvl1pPr>
          </a:lstStyle>
          <a:p>
            <a:r>
              <a:rPr lang="en-US"/>
              <a:t>Raytheon Company - Approved for Public Disclosure</a:t>
            </a:r>
          </a:p>
        </p:txBody>
      </p:sp>
    </p:spTree>
    <p:extLst>
      <p:ext uri="{BB962C8B-B14F-4D97-AF65-F5344CB8AC3E}">
        <p14:creationId xmlns:p14="http://schemas.microsoft.com/office/powerpoint/2010/main" val="81900621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5"/>
          <p:cNvSpPr>
            <a:spLocks noGrp="1"/>
          </p:cNvSpPr>
          <p:nvPr>
            <p:ph type="pic" sz="quarter" idx="16" hasCustomPrompt="1"/>
          </p:nvPr>
        </p:nvSpPr>
        <p:spPr>
          <a:xfrm>
            <a:off x="0" y="0"/>
            <a:ext cx="12192001" cy="6172200"/>
          </a:xfrm>
          <a:solidFill>
            <a:schemeClr val="accent2">
              <a:lumMod val="20000"/>
              <a:lumOff val="80000"/>
            </a:schemeClr>
          </a:solidFill>
        </p:spPr>
        <p:txBody>
          <a:bodyPr tIns="548640"/>
          <a:lstStyle>
            <a:lvl1pPr algn="ctr">
              <a:defRPr b="0" baseline="0"/>
            </a:lvl1pPr>
          </a:lstStyle>
          <a:p>
            <a:r>
              <a:rPr lang="en-US"/>
              <a:t>Click to insert photo</a:t>
            </a:r>
          </a:p>
        </p:txBody>
      </p:sp>
      <p:sp>
        <p:nvSpPr>
          <p:cNvPr id="14" name="Section title"/>
          <p:cNvSpPr>
            <a:spLocks noGrp="1"/>
          </p:cNvSpPr>
          <p:nvPr>
            <p:ph type="title" hasCustomPrompt="1"/>
          </p:nvPr>
        </p:nvSpPr>
        <p:spPr>
          <a:xfrm>
            <a:off x="694944" y="2057400"/>
            <a:ext cx="8944356" cy="2057400"/>
          </a:xfrm>
          <a:noFill/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lang="en-US" baseline="0" dirty="0">
                <a:latin typeface="+mj-lt"/>
                <a:ea typeface="+mn-ea"/>
                <a:cs typeface="Arial" panose="020B0604020202020204" pitchFamily="34" charset="0"/>
              </a:defRPr>
            </a:lvl1pPr>
          </a:lstStyle>
          <a:p>
            <a:pPr marL="0" lvl="0">
              <a:spcBef>
                <a:spcPts val="1000"/>
              </a:spcBef>
              <a:buSzPct val="115000"/>
              <a:buFont typeface="Arial" panose="020B0604020202020204" pitchFamily="34" charset="0"/>
            </a:pPr>
            <a:r>
              <a:rPr lang="en-US"/>
              <a:t>Section title. 55 pt. black. Bold. Sentence case. </a:t>
            </a:r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43233DA6-3194-CB55-7993-3414CBEB30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3397" y="6433754"/>
            <a:ext cx="531946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lang="en-US" sz="1200" kern="1200" smtClean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fld id="{07165E6F-54ED-4977-A15E-D44BE7238A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98DA35F3-385B-E37F-39C4-6DA7739106F7}"/>
              </a:ext>
            </a:extLst>
          </p:cNvPr>
          <p:cNvSpPr>
            <a:spLocks noGrp="1"/>
          </p:cNvSpPr>
          <p:nvPr>
            <p:ph type="ftr" sz="quarter" idx="3"/>
            <p:custDataLst>
              <p:tags r:id="rId1"/>
            </p:custDataLst>
          </p:nvPr>
        </p:nvSpPr>
        <p:spPr>
          <a:xfrm>
            <a:off x="0" y="6356350"/>
            <a:ext cx="12192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en-US" sz="800" b="0" i="0" u="none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RTX Corporation (Corporate) - Company Use</a:t>
            </a:r>
          </a:p>
        </p:txBody>
      </p:sp>
    </p:spTree>
    <p:extLst>
      <p:ext uri="{BB962C8B-B14F-4D97-AF65-F5344CB8AC3E}">
        <p14:creationId xmlns:p14="http://schemas.microsoft.com/office/powerpoint/2010/main" val="333385202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ection title"/>
          <p:cNvSpPr>
            <a:spLocks noGrp="1"/>
          </p:cNvSpPr>
          <p:nvPr userDrawn="1">
            <p:ph type="title" hasCustomPrompt="1"/>
          </p:nvPr>
        </p:nvSpPr>
        <p:spPr>
          <a:xfrm>
            <a:off x="685800" y="2057399"/>
            <a:ext cx="7139619" cy="2769781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baseline="0" dirty="0">
                <a:latin typeface="+mj-lt"/>
                <a:ea typeface="+mn-ea"/>
                <a:cs typeface="Arial" panose="020B0604020202020204" pitchFamily="34" charset="0"/>
              </a:defRPr>
            </a:lvl1pPr>
          </a:lstStyle>
          <a:p>
            <a:pPr marL="0" lvl="0">
              <a:spcBef>
                <a:spcPts val="1000"/>
              </a:spcBef>
              <a:buSzPct val="115000"/>
              <a:buFont typeface="Arial" panose="020B0604020202020204" pitchFamily="34" charset="0"/>
            </a:pPr>
            <a:r>
              <a:rPr lang="en-US"/>
              <a:t>Section title. 55 pt. black. Bold. Sentence case. </a:t>
            </a:r>
          </a:p>
        </p:txBody>
      </p:sp>
      <p:sp>
        <p:nvSpPr>
          <p:cNvPr id="15" name="Presenters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70881" y="1451343"/>
            <a:ext cx="7139619" cy="356191"/>
          </a:xfrm>
          <a:noFill/>
        </p:spPr>
        <p:txBody>
          <a:bodyPr vert="horz" lIns="0" tIns="0" rIns="0" bIns="0" rtlCol="0" anchor="b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 lang="en-US" sz="1600" b="1" baseline="0">
                <a:solidFill>
                  <a:schemeClr val="accent3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Subhead 16 pt. Gray. Sentence case.</a:t>
            </a:r>
          </a:p>
        </p:txBody>
      </p:sp>
      <p:pic>
        <p:nvPicPr>
          <p:cNvPr id="3" name="Picture 2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2F658D7A-B710-3A1F-85B6-EA22382CEB6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rot="16200000" flipV="1">
            <a:off x="7004211" y="1671980"/>
            <a:ext cx="5747158" cy="3253280"/>
          </a:xfrm>
          <a:prstGeom prst="rect">
            <a:avLst/>
          </a:prstGeom>
        </p:spPr>
      </p:pic>
      <p:sp>
        <p:nvSpPr>
          <p:cNvPr id="4" name="Slide number">
            <a:extLst>
              <a:ext uri="{FF2B5EF4-FFF2-40B4-BE49-F238E27FC236}">
                <a16:creationId xmlns:a16="http://schemas.microsoft.com/office/drawing/2014/main" id="{51878CD8-EB03-3BE4-466C-CAB36D3B77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3397" y="6433754"/>
            <a:ext cx="531946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lang="en-US" sz="1200" kern="1200" smtClean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fld id="{07165E6F-54ED-4977-A15E-D44BE7238A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30D5C717-BEDA-8AE6-B0A8-BFC2010C67A8}"/>
              </a:ext>
            </a:extLst>
          </p:cNvPr>
          <p:cNvSpPr>
            <a:spLocks noGrp="1"/>
          </p:cNvSpPr>
          <p:nvPr>
            <p:ph type="ftr" sz="quarter" idx="3"/>
            <p:custDataLst>
              <p:tags r:id="rId1"/>
            </p:custDataLst>
          </p:nvPr>
        </p:nvSpPr>
        <p:spPr>
          <a:xfrm>
            <a:off x="0" y="6356350"/>
            <a:ext cx="12192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en-US" b="0" i="0" u="none">
                <a:solidFill>
                  <a:srgbClr val="000000"/>
                </a:solidFill>
              </a:defRPr>
            </a:lvl1pPr>
          </a:lstStyle>
          <a:p>
            <a:r>
              <a:rPr lang="en-US"/>
              <a:t>Raytheon Company - Approved for Public Disclosure</a:t>
            </a:r>
          </a:p>
        </p:txBody>
      </p:sp>
    </p:spTree>
    <p:extLst>
      <p:ext uri="{BB962C8B-B14F-4D97-AF65-F5344CB8AC3E}">
        <p14:creationId xmlns:p14="http://schemas.microsoft.com/office/powerpoint/2010/main" val="406145118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RTX: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Body"/>
          <p:cNvSpPr>
            <a:spLocks noGrp="1"/>
          </p:cNvSpPr>
          <p:nvPr>
            <p:ph type="body" sz="quarter" idx="13" hasCustomPrompt="1"/>
          </p:nvPr>
        </p:nvSpPr>
        <p:spPr>
          <a:xfrm>
            <a:off x="685799" y="1482900"/>
            <a:ext cx="10829543" cy="3782798"/>
          </a:xfrm>
          <a:noFill/>
        </p:spPr>
        <p:txBody>
          <a:bodyPr/>
          <a:lstStyle>
            <a:lvl1pPr marL="219456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CE1126"/>
              </a:buClr>
              <a:buSzPct val="75000"/>
              <a:buFont typeface="Arial" panose="020B0604020202020204" pitchFamily="34" charset="0"/>
              <a:buChar char="•"/>
              <a:defRPr lang="en-US" sz="2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defRPr lang="en-US" sz="20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defRPr lang="en-US" sz="20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Main bullet. 28 pt. black.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Slide number"/>
          <p:cNvSpPr>
            <a:spLocks noGrp="1"/>
          </p:cNvSpPr>
          <p:nvPr>
            <p:ph type="sldNum" sz="quarter" idx="4"/>
          </p:nvPr>
        </p:nvSpPr>
        <p:spPr>
          <a:xfrm>
            <a:off x="10983397" y="6380414"/>
            <a:ext cx="531946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lang="en-US" sz="12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07165E6F-54ED-4977-A15E-D44BE7238A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>
          <a:xfrm>
            <a:off x="694944" y="466347"/>
            <a:ext cx="10811256" cy="676653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/>
            </a:lvl1pPr>
          </a:lstStyle>
          <a:p>
            <a:r>
              <a:rPr lang="en-US"/>
              <a:t>Title. 32 pt. black. Bold. Sentence case. Two lines max.</a:t>
            </a:r>
          </a:p>
        </p:txBody>
      </p:sp>
      <p:sp>
        <p:nvSpPr>
          <p:cNvPr id="8" name="Takeaway bar"/>
          <p:cNvSpPr>
            <a:spLocks noGrp="1"/>
          </p:cNvSpPr>
          <p:nvPr>
            <p:ph type="body" sz="quarter" idx="15" hasCustomPrompt="1"/>
          </p:nvPr>
        </p:nvSpPr>
        <p:spPr>
          <a:xfrm>
            <a:off x="694944" y="5917569"/>
            <a:ext cx="10820399" cy="268279"/>
          </a:xfrm>
          <a:solidFill>
            <a:schemeClr val="accent1"/>
          </a:solidFill>
        </p:spPr>
        <p:txBody>
          <a:bodyPr vert="horz" wrap="square" lIns="621792" tIns="64008" rIns="621792" bIns="36576" rtlCol="0" anchor="b" anchorCtr="0">
            <a:spAutoFit/>
          </a:bodyPr>
          <a:lstStyle>
            <a:lvl1pPr marL="0" indent="0" algn="ctr" defTabSz="0">
              <a:lnSpc>
                <a:spcPts val="1300"/>
              </a:lnSpc>
              <a:spcBef>
                <a:spcPts val="0"/>
              </a:spcBef>
              <a:buFontTx/>
              <a:buNone/>
              <a:defRPr lang="en-US" sz="1600" b="1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lvl="0" indent="0" algn="ctr">
              <a:buNone/>
            </a:pPr>
            <a:r>
              <a:rPr lang="en-US"/>
              <a:t>Optional takeaway bar. White. Bold. 16 pt. Centered. Sentence case.</a:t>
            </a:r>
          </a:p>
        </p:txBody>
      </p:sp>
    </p:spTree>
    <p:extLst>
      <p:ext uri="{BB962C8B-B14F-4D97-AF65-F5344CB8AC3E}">
        <p14:creationId xmlns:p14="http://schemas.microsoft.com/office/powerpoint/2010/main" val="2717612651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TX: 1 column/phot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Body 1"/>
          <p:cNvSpPr>
            <a:spLocks noGrp="1"/>
          </p:cNvSpPr>
          <p:nvPr>
            <p:ph type="body" sz="quarter" idx="13" hasCustomPrompt="1"/>
          </p:nvPr>
        </p:nvSpPr>
        <p:spPr>
          <a:xfrm>
            <a:off x="696433" y="2251609"/>
            <a:ext cx="3418367" cy="3539591"/>
          </a:xfrm>
          <a:noFill/>
        </p:spPr>
        <p:txBody>
          <a:bodyPr/>
          <a:lstStyle>
            <a:lvl1pPr marL="219451" indent="-219451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rgbClr val="CE1126"/>
              </a:buClr>
              <a:buSzPct val="75000"/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Main bullet. 18 pt. black.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7" hasCustomPrompt="1"/>
          </p:nvPr>
        </p:nvSpPr>
        <p:spPr>
          <a:xfrm>
            <a:off x="4381500" y="1572733"/>
            <a:ext cx="7124700" cy="4218468"/>
          </a:xfrm>
          <a:solidFill>
            <a:schemeClr val="bg2"/>
          </a:solidFill>
        </p:spPr>
        <p:txBody>
          <a:bodyPr tIns="1188720"/>
          <a:lstStyle>
            <a:lvl1pPr marL="0" indent="0" algn="ctr">
              <a:buNone/>
              <a:defRPr/>
            </a:lvl1pPr>
          </a:lstStyle>
          <a:p>
            <a:r>
              <a:rPr lang="en-US"/>
              <a:t>Click to insert photo</a:t>
            </a:r>
          </a:p>
        </p:txBody>
      </p:sp>
      <p:sp>
        <p:nvSpPr>
          <p:cNvPr id="17" name="Slide number"/>
          <p:cNvSpPr>
            <a:spLocks noGrp="1"/>
          </p:cNvSpPr>
          <p:nvPr>
            <p:ph type="sldNum" sz="quarter" idx="4"/>
          </p:nvPr>
        </p:nvSpPr>
        <p:spPr>
          <a:xfrm>
            <a:off x="10983397" y="6380414"/>
            <a:ext cx="531946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lang="en-US" sz="12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07165E6F-54ED-4977-A15E-D44BE7238A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21" hasCustomPrompt="1"/>
          </p:nvPr>
        </p:nvSpPr>
        <p:spPr>
          <a:xfrm>
            <a:off x="695325" y="1572733"/>
            <a:ext cx="3419475" cy="590931"/>
          </a:xfrm>
          <a:noFill/>
        </p:spPr>
        <p:txBody>
          <a:bodyPr wrap="square" bIns="91440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 sz="1800" b="1" baseline="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Subhead 18 pt. black. Bold. Sentence case.</a:t>
            </a:r>
          </a:p>
        </p:txBody>
      </p:sp>
      <p:sp>
        <p:nvSpPr>
          <p:cNvPr id="10" name="Title 5"/>
          <p:cNvSpPr>
            <a:spLocks noGrp="1"/>
          </p:cNvSpPr>
          <p:nvPr>
            <p:ph type="title" hasCustomPrompt="1"/>
          </p:nvPr>
        </p:nvSpPr>
        <p:spPr>
          <a:xfrm>
            <a:off x="694944" y="466347"/>
            <a:ext cx="10811256" cy="676653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/>
            </a:lvl1pPr>
          </a:lstStyle>
          <a:p>
            <a:r>
              <a:rPr lang="en-US"/>
              <a:t>Title. 32 pt. black. Bold. Sentence case. Two lines max.</a:t>
            </a:r>
          </a:p>
        </p:txBody>
      </p:sp>
      <p:grpSp>
        <p:nvGrpSpPr>
          <p:cNvPr id="5" name="Group 4"/>
          <p:cNvGrpSpPr/>
          <p:nvPr userDrawn="1"/>
        </p:nvGrpSpPr>
        <p:grpSpPr>
          <a:xfrm>
            <a:off x="12291689" y="2696946"/>
            <a:ext cx="2769174" cy="390878"/>
            <a:chOff x="12291689" y="2696946"/>
            <a:chExt cx="2769174" cy="390878"/>
          </a:xfrm>
        </p:grpSpPr>
        <p:sp>
          <p:nvSpPr>
            <p:cNvPr id="4" name="Isosceles Triangle 3"/>
            <p:cNvSpPr/>
            <p:nvPr userDrawn="1"/>
          </p:nvSpPr>
          <p:spPr>
            <a:xfrm rot="16200000" flipH="1">
              <a:off x="12187497" y="2801139"/>
              <a:ext cx="390877" cy="182494"/>
            </a:xfrm>
            <a:prstGeom prst="triangle">
              <a:avLst/>
            </a:prstGeom>
            <a:solidFill>
              <a:srgbClr val="F2F2F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FCCEF91-CDE1-7D4E-8E36-0C730E76DDDB}"/>
                </a:ext>
              </a:extLst>
            </p:cNvPr>
            <p:cNvSpPr txBox="1"/>
            <p:nvPr userDrawn="1"/>
          </p:nvSpPr>
          <p:spPr>
            <a:xfrm>
              <a:off x="12474182" y="2696946"/>
              <a:ext cx="2586681" cy="390876"/>
            </a:xfrm>
            <a:prstGeom prst="rect">
              <a:avLst/>
            </a:prstGeom>
            <a:solidFill>
              <a:srgbClr val="F2F2F2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111125" lvl="0" indent="-111125">
                <a:lnSpc>
                  <a:spcPct val="90000"/>
                </a:lnSpc>
                <a:spcBef>
                  <a:spcPts val="600"/>
                </a:spcBef>
                <a:buSzPct val="115000"/>
                <a:buFont typeface="Arial" panose="020B0604020202020204" pitchFamily="34" charset="0"/>
                <a:buChar char="•"/>
                <a:defRPr sz="800" b="0" baseline="0"/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lvl="0">
                <a:spcBef>
                  <a:spcPts val="300"/>
                </a:spcBef>
              </a:pPr>
              <a:r>
                <a:rPr lang="en-US">
                  <a:solidFill>
                    <a:schemeClr val="tx1"/>
                  </a:solidFill>
                </a:rPr>
                <a:t>Click to insert photo</a:t>
              </a:r>
            </a:p>
            <a:p>
              <a:pPr lvl="0">
                <a:spcBef>
                  <a:spcPts val="300"/>
                </a:spcBef>
              </a:pPr>
              <a:r>
                <a:rPr lang="en-US">
                  <a:solidFill>
                    <a:schemeClr val="tx1"/>
                  </a:solidFill>
                </a:rPr>
                <a:t>Delete existing photo to select a new one.</a:t>
              </a:r>
            </a:p>
          </p:txBody>
        </p:sp>
      </p:grpSp>
      <p:sp>
        <p:nvSpPr>
          <p:cNvPr id="11" name="Takeaway bar"/>
          <p:cNvSpPr>
            <a:spLocks noGrp="1"/>
          </p:cNvSpPr>
          <p:nvPr>
            <p:ph type="body" sz="quarter" idx="15" hasCustomPrompt="1"/>
          </p:nvPr>
        </p:nvSpPr>
        <p:spPr>
          <a:xfrm>
            <a:off x="694944" y="5917569"/>
            <a:ext cx="10820399" cy="268279"/>
          </a:xfrm>
          <a:solidFill>
            <a:schemeClr val="accent1"/>
          </a:solidFill>
        </p:spPr>
        <p:txBody>
          <a:bodyPr vert="horz" wrap="square" lIns="621792" tIns="64008" rIns="621792" bIns="36576" rtlCol="0" anchor="b" anchorCtr="0">
            <a:spAutoFit/>
          </a:bodyPr>
          <a:lstStyle>
            <a:lvl1pPr marL="0" indent="0" algn="ctr" defTabSz="0">
              <a:lnSpc>
                <a:spcPts val="1300"/>
              </a:lnSpc>
              <a:spcBef>
                <a:spcPts val="0"/>
              </a:spcBef>
              <a:buFontTx/>
              <a:buNone/>
              <a:defRPr lang="en-US" sz="1600" b="1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lvl="0" indent="0" algn="ctr">
              <a:buNone/>
            </a:pPr>
            <a:r>
              <a:rPr lang="en-US"/>
              <a:t>Optional takeaway bar. White. Bold. 16 pt. Centered. Sentence case.</a:t>
            </a:r>
          </a:p>
        </p:txBody>
      </p:sp>
    </p:spTree>
    <p:extLst>
      <p:ext uri="{BB962C8B-B14F-4D97-AF65-F5344CB8AC3E}">
        <p14:creationId xmlns:p14="http://schemas.microsoft.com/office/powerpoint/2010/main" val="39906750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hdr="0" dt="0"/>
  <p:extLst>
    <p:ext uri="{DCECCB84-F9BA-43D5-87BE-67443E8EF086}">
      <p15:sldGuideLst xmlns:p15="http://schemas.microsoft.com/office/powerpoint/2012/main">
        <p15:guide id="1" orient="horz" pos="1416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TX: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Body"/>
          <p:cNvSpPr>
            <a:spLocks noGrp="1"/>
          </p:cNvSpPr>
          <p:nvPr>
            <p:ph type="body" sz="quarter" idx="13" hasCustomPrompt="1"/>
          </p:nvPr>
        </p:nvSpPr>
        <p:spPr>
          <a:xfrm>
            <a:off x="685799" y="2008402"/>
            <a:ext cx="10829543" cy="3782798"/>
          </a:xfrm>
          <a:noFill/>
        </p:spPr>
        <p:txBody>
          <a:bodyPr/>
          <a:lstStyle>
            <a:lvl1pPr marL="219456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CE1126"/>
              </a:buClr>
              <a:buSzPct val="75000"/>
              <a:buFont typeface="Arial" panose="020B0604020202020204" pitchFamily="34" charset="0"/>
              <a:buChar char="•"/>
              <a:defRPr lang="en-US" sz="24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defRPr lang="en-US" sz="24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defRPr lang="en-US" sz="24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def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Main bullet. 24 pt. black.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7" hasCustomPrompt="1"/>
          </p:nvPr>
        </p:nvSpPr>
        <p:spPr>
          <a:xfrm>
            <a:off x="685800" y="1572733"/>
            <a:ext cx="10820400" cy="341632"/>
          </a:xfrm>
          <a:noFill/>
        </p:spPr>
        <p:txBody>
          <a:bodyPr wrap="square" bIns="91440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 sz="1800" b="1" baseline="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Subhead 18 pt. black. Bold. Sentence case.</a:t>
            </a:r>
          </a:p>
        </p:txBody>
      </p:sp>
      <p:sp>
        <p:nvSpPr>
          <p:cNvPr id="15" name="Slide number"/>
          <p:cNvSpPr>
            <a:spLocks noGrp="1"/>
          </p:cNvSpPr>
          <p:nvPr>
            <p:ph type="sldNum" sz="quarter" idx="4"/>
          </p:nvPr>
        </p:nvSpPr>
        <p:spPr>
          <a:xfrm>
            <a:off x="10983397" y="6380414"/>
            <a:ext cx="531946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lang="en-US" sz="12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07165E6F-54ED-4977-A15E-D44BE7238A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>
          <a:xfrm>
            <a:off x="694944" y="466347"/>
            <a:ext cx="10811256" cy="676653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/>
            </a:lvl1pPr>
          </a:lstStyle>
          <a:p>
            <a:r>
              <a:rPr lang="en-US"/>
              <a:t>Title. 32 pt. black. Bold. Sentence case. Two lines max.</a:t>
            </a:r>
          </a:p>
        </p:txBody>
      </p:sp>
      <p:sp>
        <p:nvSpPr>
          <p:cNvPr id="8" name="Takeaway bar"/>
          <p:cNvSpPr>
            <a:spLocks noGrp="1"/>
          </p:cNvSpPr>
          <p:nvPr>
            <p:ph type="body" sz="quarter" idx="15" hasCustomPrompt="1"/>
          </p:nvPr>
        </p:nvSpPr>
        <p:spPr>
          <a:xfrm>
            <a:off x="694944" y="5917569"/>
            <a:ext cx="10820399" cy="268279"/>
          </a:xfrm>
          <a:solidFill>
            <a:schemeClr val="accent1"/>
          </a:solidFill>
        </p:spPr>
        <p:txBody>
          <a:bodyPr vert="horz" wrap="square" lIns="621792" tIns="64008" rIns="621792" bIns="36576" rtlCol="0" anchor="b" anchorCtr="0">
            <a:spAutoFit/>
          </a:bodyPr>
          <a:lstStyle>
            <a:lvl1pPr marL="0" indent="0" algn="ctr" defTabSz="0">
              <a:lnSpc>
                <a:spcPts val="1300"/>
              </a:lnSpc>
              <a:spcBef>
                <a:spcPts val="0"/>
              </a:spcBef>
              <a:buFontTx/>
              <a:buNone/>
              <a:defRPr lang="en-US" sz="1600" b="1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lvl="0" indent="0" algn="ctr">
              <a:buNone/>
            </a:pPr>
            <a:r>
              <a:rPr lang="en-US"/>
              <a:t>Optional takeaway bar. White. Bold. 16 pt. Centered. Sentence case.</a:t>
            </a:r>
          </a:p>
        </p:txBody>
      </p:sp>
    </p:spTree>
    <p:extLst>
      <p:ext uri="{BB962C8B-B14F-4D97-AF65-F5344CB8AC3E}">
        <p14:creationId xmlns:p14="http://schemas.microsoft.com/office/powerpoint/2010/main" val="502749094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TX: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Body 2"/>
          <p:cNvSpPr>
            <a:spLocks noGrp="1"/>
          </p:cNvSpPr>
          <p:nvPr>
            <p:ph type="body" sz="quarter" idx="17" hasCustomPrompt="1"/>
          </p:nvPr>
        </p:nvSpPr>
        <p:spPr>
          <a:xfrm>
            <a:off x="6258629" y="2068033"/>
            <a:ext cx="5247571" cy="3723167"/>
          </a:xfrm>
          <a:noFill/>
        </p:spPr>
        <p:txBody>
          <a:bodyPr rIns="182880"/>
          <a:lstStyle>
            <a:lvl1pPr marL="219456" indent="-219451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rgbClr val="CE1126"/>
              </a:buClr>
              <a:buSzPct val="75000"/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Main bullet. 18 pt. black.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1" name="Body 1"/>
          <p:cNvSpPr>
            <a:spLocks noGrp="1"/>
          </p:cNvSpPr>
          <p:nvPr>
            <p:ph type="body" sz="quarter" idx="13" hasCustomPrompt="1"/>
          </p:nvPr>
        </p:nvSpPr>
        <p:spPr>
          <a:xfrm>
            <a:off x="696433" y="2068032"/>
            <a:ext cx="5247167" cy="3723167"/>
          </a:xfrm>
          <a:noFill/>
        </p:spPr>
        <p:txBody>
          <a:bodyPr rIns="182880"/>
          <a:lstStyle>
            <a:lvl1pPr marL="219456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defRPr lang="en-US" sz="1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Main bullet. 18 pt. black.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Slide number"/>
          <p:cNvSpPr>
            <a:spLocks noGrp="1"/>
          </p:cNvSpPr>
          <p:nvPr>
            <p:ph type="sldNum" sz="quarter" idx="4"/>
          </p:nvPr>
        </p:nvSpPr>
        <p:spPr>
          <a:xfrm>
            <a:off x="10983397" y="6380414"/>
            <a:ext cx="531946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lang="en-US" sz="12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07165E6F-54ED-4977-A15E-D44BE7238A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21" hasCustomPrompt="1"/>
          </p:nvPr>
        </p:nvSpPr>
        <p:spPr>
          <a:xfrm>
            <a:off x="695325" y="1572733"/>
            <a:ext cx="5248274" cy="341632"/>
          </a:xfrm>
          <a:noFill/>
        </p:spPr>
        <p:txBody>
          <a:bodyPr wrap="square" bIns="91440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 sz="1800" b="1" baseline="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Subhead 18 pt. black. Bold. Sentence case.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6248400" y="1572733"/>
            <a:ext cx="5248274" cy="341632"/>
          </a:xfrm>
          <a:noFill/>
        </p:spPr>
        <p:txBody>
          <a:bodyPr wrap="square" bIns="91440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 sz="1800" b="1" baseline="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Subhead 18 pt. black. Bold. Sentence case.</a:t>
            </a:r>
          </a:p>
        </p:txBody>
      </p:sp>
      <p:sp>
        <p:nvSpPr>
          <p:cNvPr id="15" name="Title 5"/>
          <p:cNvSpPr>
            <a:spLocks noGrp="1"/>
          </p:cNvSpPr>
          <p:nvPr>
            <p:ph type="title" hasCustomPrompt="1"/>
          </p:nvPr>
        </p:nvSpPr>
        <p:spPr>
          <a:xfrm>
            <a:off x="694944" y="466347"/>
            <a:ext cx="10811256" cy="676653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/>
            </a:lvl1pPr>
          </a:lstStyle>
          <a:p>
            <a:r>
              <a:rPr lang="en-US"/>
              <a:t>Title. 32 pt. black. Bold. Sentence case. Two lines max.</a:t>
            </a:r>
          </a:p>
        </p:txBody>
      </p:sp>
      <p:sp>
        <p:nvSpPr>
          <p:cNvPr id="9" name="Takeaway bar"/>
          <p:cNvSpPr>
            <a:spLocks noGrp="1"/>
          </p:cNvSpPr>
          <p:nvPr>
            <p:ph type="body" sz="quarter" idx="15" hasCustomPrompt="1"/>
          </p:nvPr>
        </p:nvSpPr>
        <p:spPr>
          <a:xfrm>
            <a:off x="694944" y="5917569"/>
            <a:ext cx="10820399" cy="268279"/>
          </a:xfrm>
          <a:solidFill>
            <a:schemeClr val="accent1"/>
          </a:solidFill>
        </p:spPr>
        <p:txBody>
          <a:bodyPr vert="horz" wrap="square" lIns="621792" tIns="64008" rIns="621792" bIns="36576" rtlCol="0" anchor="b" anchorCtr="0">
            <a:spAutoFit/>
          </a:bodyPr>
          <a:lstStyle>
            <a:lvl1pPr marL="0" indent="0" algn="ctr" defTabSz="0">
              <a:lnSpc>
                <a:spcPts val="1300"/>
              </a:lnSpc>
              <a:spcBef>
                <a:spcPts val="0"/>
              </a:spcBef>
              <a:buFontTx/>
              <a:buNone/>
              <a:defRPr lang="en-US" sz="1600" b="1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lvl="0" indent="0" algn="ctr">
              <a:buNone/>
            </a:pPr>
            <a:r>
              <a:rPr lang="en-US"/>
              <a:t>Optional takeaway bar. White. Bold. 16 pt. Centered. Sentence case.</a:t>
            </a:r>
          </a:p>
        </p:txBody>
      </p:sp>
    </p:spTree>
    <p:extLst>
      <p:ext uri="{BB962C8B-B14F-4D97-AF65-F5344CB8AC3E}">
        <p14:creationId xmlns:p14="http://schemas.microsoft.com/office/powerpoint/2010/main" val="3930254391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1296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TX: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Body 3"/>
          <p:cNvSpPr>
            <a:spLocks noGrp="1"/>
          </p:cNvSpPr>
          <p:nvPr>
            <p:ph type="body" sz="quarter" idx="18" hasCustomPrompt="1"/>
          </p:nvPr>
        </p:nvSpPr>
        <p:spPr>
          <a:xfrm>
            <a:off x="8092684" y="2258533"/>
            <a:ext cx="3413515" cy="3532667"/>
          </a:xfrm>
          <a:noFill/>
        </p:spPr>
        <p:txBody>
          <a:bodyPr rIns="182880"/>
          <a:lstStyle>
            <a:lvl1pPr marL="219451" indent="-219451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rgbClr val="CE1126"/>
              </a:buClr>
              <a:buSzPct val="75000"/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Main bullet. 18 pt. black.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Body 2"/>
          <p:cNvSpPr>
            <a:spLocks noGrp="1"/>
          </p:cNvSpPr>
          <p:nvPr>
            <p:ph type="body" sz="quarter" idx="17" hasCustomPrompt="1"/>
          </p:nvPr>
        </p:nvSpPr>
        <p:spPr>
          <a:xfrm>
            <a:off x="4396984" y="2258533"/>
            <a:ext cx="3413516" cy="3532667"/>
          </a:xfrm>
          <a:noFill/>
        </p:spPr>
        <p:txBody>
          <a:bodyPr rIns="182880"/>
          <a:lstStyle>
            <a:lvl1pPr marL="219451" indent="-219451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rgbClr val="CE1126"/>
              </a:buClr>
              <a:buSzPct val="75000"/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Main bullet. 18 pt. black.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1" name="Body 1"/>
          <p:cNvSpPr>
            <a:spLocks noGrp="1"/>
          </p:cNvSpPr>
          <p:nvPr>
            <p:ph type="body" sz="quarter" idx="13" hasCustomPrompt="1"/>
          </p:nvPr>
        </p:nvSpPr>
        <p:spPr>
          <a:xfrm>
            <a:off x="696432" y="2258533"/>
            <a:ext cx="3418367" cy="3532667"/>
          </a:xfrm>
          <a:noFill/>
        </p:spPr>
        <p:txBody>
          <a:bodyPr rIns="182880"/>
          <a:lstStyle>
            <a:lvl1pPr marL="219451" indent="-219451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rgbClr val="CE1126"/>
              </a:buClr>
              <a:buSzPct val="75000"/>
              <a:buFont typeface="Arial" panose="020B0604020202020204" pitchFamily="34" charset="0"/>
              <a:buChar char="•"/>
              <a:defRPr lang="en-US" sz="1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Main bullet. 18 pt. black.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Slide number"/>
          <p:cNvSpPr>
            <a:spLocks noGrp="1"/>
          </p:cNvSpPr>
          <p:nvPr>
            <p:ph type="sldNum" sz="quarter" idx="4"/>
          </p:nvPr>
        </p:nvSpPr>
        <p:spPr>
          <a:xfrm>
            <a:off x="10983397" y="6380414"/>
            <a:ext cx="531946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lang="en-US" sz="12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07165E6F-54ED-4977-A15E-D44BE7238A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21" hasCustomPrompt="1"/>
          </p:nvPr>
        </p:nvSpPr>
        <p:spPr>
          <a:xfrm>
            <a:off x="695325" y="1572733"/>
            <a:ext cx="3419475" cy="590931"/>
          </a:xfrm>
          <a:noFill/>
        </p:spPr>
        <p:txBody>
          <a:bodyPr vert="horz" wrap="square" lIns="0" tIns="0" rIns="0" bIns="91440" rtlCol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 lang="en-US" sz="1800" b="1" baseline="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Subhead 18 pt. black. Bold. Sentence case.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23" hasCustomPrompt="1"/>
          </p:nvPr>
        </p:nvSpPr>
        <p:spPr>
          <a:xfrm>
            <a:off x="4364234" y="1572733"/>
            <a:ext cx="3419475" cy="590931"/>
          </a:xfrm>
          <a:noFill/>
        </p:spPr>
        <p:txBody>
          <a:bodyPr vert="horz" wrap="square" lIns="0" tIns="0" rIns="0" bIns="91440" rtlCol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 lang="en-US" sz="1800" b="1" baseline="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Subhead 18 pt. black. Bold. Sentence case.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24" hasCustomPrompt="1"/>
          </p:nvPr>
        </p:nvSpPr>
        <p:spPr>
          <a:xfrm>
            <a:off x="8077200" y="1572733"/>
            <a:ext cx="3419475" cy="590931"/>
          </a:xfrm>
          <a:noFill/>
        </p:spPr>
        <p:txBody>
          <a:bodyPr vert="horz" wrap="square" lIns="0" tIns="0" rIns="0" bIns="91440" rtlCol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 lang="en-US" sz="1800" b="1" baseline="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Subhead 18 pt. black. Bold. Sentence case.</a:t>
            </a:r>
          </a:p>
        </p:txBody>
      </p:sp>
      <p:sp>
        <p:nvSpPr>
          <p:cNvPr id="17" name="Title 5"/>
          <p:cNvSpPr>
            <a:spLocks noGrp="1"/>
          </p:cNvSpPr>
          <p:nvPr>
            <p:ph type="title" hasCustomPrompt="1"/>
          </p:nvPr>
        </p:nvSpPr>
        <p:spPr>
          <a:xfrm>
            <a:off x="694944" y="466347"/>
            <a:ext cx="10811256" cy="676653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/>
            </a:lvl1pPr>
          </a:lstStyle>
          <a:p>
            <a:r>
              <a:rPr lang="en-US"/>
              <a:t>Title. 32 pt. black. Bold. Sentence case. Two lines max.</a:t>
            </a:r>
          </a:p>
        </p:txBody>
      </p:sp>
      <p:sp>
        <p:nvSpPr>
          <p:cNvPr id="11" name="Takeaway bar"/>
          <p:cNvSpPr>
            <a:spLocks noGrp="1"/>
          </p:cNvSpPr>
          <p:nvPr>
            <p:ph type="body" sz="quarter" idx="15" hasCustomPrompt="1"/>
          </p:nvPr>
        </p:nvSpPr>
        <p:spPr>
          <a:xfrm>
            <a:off x="694944" y="5917569"/>
            <a:ext cx="10820399" cy="268279"/>
          </a:xfrm>
          <a:solidFill>
            <a:schemeClr val="accent1"/>
          </a:solidFill>
        </p:spPr>
        <p:txBody>
          <a:bodyPr vert="horz" wrap="square" lIns="621792" tIns="64008" rIns="621792" bIns="36576" rtlCol="0" anchor="b" anchorCtr="0">
            <a:spAutoFit/>
          </a:bodyPr>
          <a:lstStyle>
            <a:lvl1pPr marL="0" indent="0" algn="ctr" defTabSz="0">
              <a:lnSpc>
                <a:spcPts val="1300"/>
              </a:lnSpc>
              <a:spcBef>
                <a:spcPts val="0"/>
              </a:spcBef>
              <a:buFontTx/>
              <a:buNone/>
              <a:defRPr lang="en-US" sz="1600" b="1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lvl="0" indent="0" algn="ctr">
              <a:buNone/>
            </a:pPr>
            <a:r>
              <a:rPr lang="en-US"/>
              <a:t>Optional takeaway bar. White. Bold. 16 pt. Centered. Sentence case.</a:t>
            </a:r>
          </a:p>
        </p:txBody>
      </p:sp>
    </p:spTree>
    <p:extLst>
      <p:ext uri="{BB962C8B-B14F-4D97-AF65-F5344CB8AC3E}">
        <p14:creationId xmlns:p14="http://schemas.microsoft.com/office/powerpoint/2010/main" val="2756615012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1416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"/>
          <p:cNvSpPr>
            <a:spLocks noGrp="1"/>
          </p:cNvSpPr>
          <p:nvPr>
            <p:ph type="body" sz="quarter" idx="14" hasCustomPrompt="1"/>
          </p:nvPr>
        </p:nvSpPr>
        <p:spPr>
          <a:xfrm>
            <a:off x="6257472" y="4964901"/>
            <a:ext cx="1642897" cy="193899"/>
          </a:xfrm>
          <a:noFill/>
        </p:spPr>
        <p:txBody>
          <a:bodyPr wrap="square">
            <a:spAutoFit/>
          </a:bodyPr>
          <a:lstStyle>
            <a:lvl1pPr>
              <a:defRPr sz="14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7" name="Presenters"/>
          <p:cNvSpPr>
            <a:spLocks noGrp="1"/>
          </p:cNvSpPr>
          <p:nvPr>
            <p:ph type="body" sz="quarter" idx="13" hasCustomPrompt="1"/>
          </p:nvPr>
        </p:nvSpPr>
        <p:spPr>
          <a:xfrm>
            <a:off x="6258570" y="3944669"/>
            <a:ext cx="4634981" cy="249299"/>
          </a:xfr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 lang="en-US" sz="1800" b="0" baseline="0">
                <a:solidFill>
                  <a:schemeClr val="tx1"/>
                </a:solidFill>
              </a:defRPr>
            </a:lvl1pPr>
          </a:lstStyle>
          <a:p>
            <a:pPr marL="0" marR="0" lvl="0" indent="0" algn="l" defTabSz="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Name, Title, Function. 18 pt. black.</a:t>
            </a: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6257472" y="2264747"/>
            <a:ext cx="4626935" cy="914096"/>
          </a:xfrm>
          <a:noFill/>
        </p:spPr>
        <p:txBody>
          <a:bodyPr wrap="square" anchor="t" anchorCtr="0">
            <a:spAutoFit/>
          </a:bodyPr>
          <a:lstStyle>
            <a:lvl1pPr defTabSz="914400">
              <a:spcBef>
                <a:spcPct val="0"/>
              </a:spcBef>
              <a:defRPr sz="3300">
                <a:solidFill>
                  <a:schemeClr val="tx1"/>
                </a:solidFill>
              </a:defRPr>
            </a:lvl1pPr>
          </a:lstStyle>
          <a:p>
            <a:pPr lvl="0" defTabSz="914400">
              <a:spcBef>
                <a:spcPct val="0"/>
              </a:spcBef>
            </a:pPr>
            <a:r>
              <a:rPr lang="en-US" dirty="0"/>
              <a:t>Title 33 pt. black. Bold. Sentence case.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694944" y="126143"/>
            <a:ext cx="10820399" cy="0"/>
          </a:xfrm>
          <a:prstGeom prst="line">
            <a:avLst/>
          </a:prstGeom>
          <a:ln w="2540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Shape&#10;&#10;Description automatically generated with medium confidence">
            <a:extLst>
              <a:ext uri="{FF2B5EF4-FFF2-40B4-BE49-F238E27FC236}">
                <a16:creationId xmlns:a16="http://schemas.microsoft.com/office/drawing/2014/main" id="{65A58F5F-EB71-EB29-0CE2-F22B17F02DB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94944" y="2052648"/>
            <a:ext cx="3872537" cy="1033272"/>
          </a:xfrm>
          <a:prstGeom prst="rect">
            <a:avLst/>
          </a:prstGeom>
        </p:spPr>
      </p:pic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E6AB8FF8-7878-C4FA-C344-F9DCAF2EA66F}"/>
              </a:ext>
            </a:extLst>
          </p:cNvPr>
          <p:cNvSpPr>
            <a:spLocks noGrp="1"/>
          </p:cNvSpPr>
          <p:nvPr>
            <p:ph type="ftr" sz="quarter" idx="3"/>
            <p:custDataLst>
              <p:tags r:id="rId1"/>
            </p:custDataLst>
          </p:nvPr>
        </p:nvSpPr>
        <p:spPr>
          <a:xfrm>
            <a:off x="0" y="6356350"/>
            <a:ext cx="12192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en-US" b="0" i="0" u="none">
                <a:solidFill>
                  <a:srgbClr val="000000"/>
                </a:solidFill>
              </a:defRPr>
            </a:lvl1pPr>
          </a:lstStyle>
          <a:p>
            <a:r>
              <a:rPr lang="en-US"/>
              <a:t>Raytheon Company - Approved for Public Disclosure</a:t>
            </a:r>
          </a:p>
        </p:txBody>
      </p:sp>
    </p:spTree>
    <p:extLst>
      <p:ext uri="{BB962C8B-B14F-4D97-AF65-F5344CB8AC3E}">
        <p14:creationId xmlns:p14="http://schemas.microsoft.com/office/powerpoint/2010/main" val="249814551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TX: 3 columns/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22" hasCustomPrompt="1"/>
          </p:nvPr>
        </p:nvSpPr>
        <p:spPr>
          <a:xfrm>
            <a:off x="685800" y="1153633"/>
            <a:ext cx="3429000" cy="1940443"/>
          </a:xfrm>
          <a:solidFill>
            <a:schemeClr val="bg2"/>
          </a:solidFill>
        </p:spPr>
        <p:txBody>
          <a:bodyPr tIns="365760"/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to insert photo</a:t>
            </a:r>
          </a:p>
        </p:txBody>
      </p:sp>
      <p:sp>
        <p:nvSpPr>
          <p:cNvPr id="20" name="Picture Placeholder 2"/>
          <p:cNvSpPr>
            <a:spLocks noGrp="1"/>
          </p:cNvSpPr>
          <p:nvPr>
            <p:ph type="pic" sz="quarter" idx="23" hasCustomPrompt="1"/>
          </p:nvPr>
        </p:nvSpPr>
        <p:spPr>
          <a:xfrm>
            <a:off x="4381500" y="1153633"/>
            <a:ext cx="3429000" cy="1940444"/>
          </a:xfrm>
          <a:solidFill>
            <a:schemeClr val="bg2"/>
          </a:solidFill>
        </p:spPr>
        <p:txBody>
          <a:bodyPr tIns="365760"/>
          <a:lstStyle>
            <a:lvl1pPr marL="0" indent="0" algn="ctr">
              <a:buNone/>
              <a:defRPr sz="1800" baseline="0"/>
            </a:lvl1pPr>
          </a:lstStyle>
          <a:p>
            <a:r>
              <a:rPr lang="en-US"/>
              <a:t>Click to insert photo</a:t>
            </a:r>
          </a:p>
        </p:txBody>
      </p:sp>
      <p:sp>
        <p:nvSpPr>
          <p:cNvPr id="21" name="Picture Placeholder 2"/>
          <p:cNvSpPr>
            <a:spLocks noGrp="1"/>
          </p:cNvSpPr>
          <p:nvPr>
            <p:ph type="pic" sz="quarter" idx="24" hasCustomPrompt="1"/>
          </p:nvPr>
        </p:nvSpPr>
        <p:spPr>
          <a:xfrm>
            <a:off x="8077200" y="1153633"/>
            <a:ext cx="3429000" cy="1940443"/>
          </a:xfrm>
          <a:solidFill>
            <a:schemeClr val="bg2"/>
          </a:solidFill>
        </p:spPr>
        <p:txBody>
          <a:bodyPr tIns="365760"/>
          <a:lstStyle>
            <a:lvl1pPr marL="0" indent="0" algn="ctr">
              <a:buNone/>
              <a:defRPr sz="1800" baseline="0"/>
            </a:lvl1pPr>
          </a:lstStyle>
          <a:p>
            <a:r>
              <a:rPr lang="en-US"/>
              <a:t>Click to insert photo</a:t>
            </a:r>
          </a:p>
        </p:txBody>
      </p:sp>
      <p:sp>
        <p:nvSpPr>
          <p:cNvPr id="18" name="Slide number"/>
          <p:cNvSpPr>
            <a:spLocks noGrp="1"/>
          </p:cNvSpPr>
          <p:nvPr>
            <p:ph type="sldNum" sz="quarter" idx="4"/>
          </p:nvPr>
        </p:nvSpPr>
        <p:spPr>
          <a:xfrm>
            <a:off x="10983397" y="6380414"/>
            <a:ext cx="531946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lang="en-US" sz="12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07165E6F-54ED-4977-A15E-D44BE7238A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9" name="Title 5"/>
          <p:cNvSpPr>
            <a:spLocks noGrp="1"/>
          </p:cNvSpPr>
          <p:nvPr>
            <p:ph type="title" hasCustomPrompt="1"/>
          </p:nvPr>
        </p:nvSpPr>
        <p:spPr>
          <a:xfrm>
            <a:off x="694944" y="466347"/>
            <a:ext cx="10811256" cy="676653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/>
            </a:lvl1pPr>
          </a:lstStyle>
          <a:p>
            <a:r>
              <a:rPr lang="en-US"/>
              <a:t>Title. 32 pt. black. Bold. Sentence case. Two lines max.</a:t>
            </a:r>
          </a:p>
        </p:txBody>
      </p:sp>
      <p:sp>
        <p:nvSpPr>
          <p:cNvPr id="43" name="Body 3"/>
          <p:cNvSpPr>
            <a:spLocks noGrp="1"/>
          </p:cNvSpPr>
          <p:nvPr>
            <p:ph type="body" sz="quarter" idx="18" hasCustomPrompt="1"/>
          </p:nvPr>
        </p:nvSpPr>
        <p:spPr>
          <a:xfrm>
            <a:off x="8077200" y="3849863"/>
            <a:ext cx="3429000" cy="1940442"/>
          </a:xfrm>
          <a:noFill/>
        </p:spPr>
        <p:txBody>
          <a:bodyPr rIns="182880"/>
          <a:lstStyle>
            <a:lvl1pPr marL="219451" marR="0" indent="-219451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rgbClr val="CE1126"/>
              </a:buClr>
              <a:buSzPct val="75000"/>
              <a:buFont typeface="Arial" panose="020B0604020202020204" pitchFamily="34" charset="0"/>
              <a:buChar char="•"/>
              <a:tabLst/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8912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–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1792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75000"/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1248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–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60704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75000"/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Main bullet. 18 pt. black.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4" name="Body 2"/>
          <p:cNvSpPr>
            <a:spLocks noGrp="1"/>
          </p:cNvSpPr>
          <p:nvPr>
            <p:ph type="body" sz="quarter" idx="17" hasCustomPrompt="1"/>
          </p:nvPr>
        </p:nvSpPr>
        <p:spPr>
          <a:xfrm>
            <a:off x="4381500" y="3849863"/>
            <a:ext cx="3429000" cy="1940443"/>
          </a:xfrm>
          <a:noFill/>
        </p:spPr>
        <p:txBody>
          <a:bodyPr rIns="182880"/>
          <a:lstStyle>
            <a:lvl1pPr marL="219451" marR="0" indent="-219451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rgbClr val="CE1126"/>
              </a:buClr>
              <a:buSzPct val="75000"/>
              <a:buFont typeface="Arial" panose="020B0604020202020204" pitchFamily="34" charset="0"/>
              <a:buChar char="•"/>
              <a:tabLst/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8912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–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1792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75000"/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1248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–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60704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75000"/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Main bullet. 18 pt. black.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5" name="Body 1"/>
          <p:cNvSpPr>
            <a:spLocks noGrp="1"/>
          </p:cNvSpPr>
          <p:nvPr>
            <p:ph type="body" sz="quarter" idx="13" hasCustomPrompt="1"/>
          </p:nvPr>
        </p:nvSpPr>
        <p:spPr>
          <a:xfrm>
            <a:off x="696433" y="3849863"/>
            <a:ext cx="3418367" cy="1941337"/>
          </a:xfrm>
          <a:noFill/>
        </p:spPr>
        <p:txBody>
          <a:bodyPr rIns="182880"/>
          <a:lstStyle>
            <a:lvl1pPr marL="219451" marR="0" indent="-219451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rgbClr val="CE1126"/>
              </a:buClr>
              <a:buSzPct val="75000"/>
              <a:buFont typeface="Arial" panose="020B0604020202020204" pitchFamily="34" charset="0"/>
              <a:buChar char="•"/>
              <a:tabLst/>
              <a:defRPr lang="en-US" sz="1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8912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1792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1248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60704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Main bullet. 18 pt. black.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9" name="Text Placeholder 2"/>
          <p:cNvSpPr>
            <a:spLocks noGrp="1"/>
          </p:cNvSpPr>
          <p:nvPr>
            <p:ph type="body" sz="quarter" idx="21" hasCustomPrompt="1"/>
          </p:nvPr>
        </p:nvSpPr>
        <p:spPr>
          <a:xfrm>
            <a:off x="695325" y="3245300"/>
            <a:ext cx="3419475" cy="590931"/>
          </a:xfrm>
          <a:noFill/>
        </p:spPr>
        <p:txBody>
          <a:bodyPr vert="horz" wrap="square" lIns="0" tIns="0" rIns="0" bIns="91440" rtlCol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 lang="en-US" sz="1800" b="1" baseline="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Subhead 18 pt. black. Bold. Sentence case.</a:t>
            </a:r>
          </a:p>
        </p:txBody>
      </p:sp>
      <p:sp>
        <p:nvSpPr>
          <p:cNvPr id="50" name="Text Placeholder 2"/>
          <p:cNvSpPr>
            <a:spLocks noGrp="1"/>
          </p:cNvSpPr>
          <p:nvPr>
            <p:ph type="body" sz="quarter" idx="26" hasCustomPrompt="1"/>
          </p:nvPr>
        </p:nvSpPr>
        <p:spPr>
          <a:xfrm>
            <a:off x="4364234" y="3245300"/>
            <a:ext cx="3419475" cy="590931"/>
          </a:xfrm>
          <a:noFill/>
        </p:spPr>
        <p:txBody>
          <a:bodyPr vert="horz" wrap="square" lIns="0" tIns="0" rIns="0" bIns="91440" rtlCol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 lang="en-US" sz="1800" b="1" baseline="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Subhead 18 pt. black. Bold. Sentence case.</a:t>
            </a:r>
          </a:p>
        </p:txBody>
      </p:sp>
      <p:sp>
        <p:nvSpPr>
          <p:cNvPr id="51" name="Text Placeholder 2"/>
          <p:cNvSpPr>
            <a:spLocks noGrp="1"/>
          </p:cNvSpPr>
          <p:nvPr>
            <p:ph type="body" sz="quarter" idx="27" hasCustomPrompt="1"/>
          </p:nvPr>
        </p:nvSpPr>
        <p:spPr>
          <a:xfrm>
            <a:off x="8077200" y="3245300"/>
            <a:ext cx="3419475" cy="590931"/>
          </a:xfrm>
          <a:noFill/>
        </p:spPr>
        <p:txBody>
          <a:bodyPr vert="horz" wrap="square" lIns="0" tIns="0" rIns="0" bIns="91440" rtlCol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 lang="en-US" sz="1800" b="1" baseline="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Subhead 18 pt. black. Bold. Sentence case.</a:t>
            </a:r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12451178" y="1928415"/>
            <a:ext cx="2769174" cy="390878"/>
            <a:chOff x="12291689" y="2696946"/>
            <a:chExt cx="2769174" cy="390878"/>
          </a:xfrm>
        </p:grpSpPr>
        <p:sp>
          <p:nvSpPr>
            <p:cNvPr id="16" name="Isosceles Triangle 15"/>
            <p:cNvSpPr/>
            <p:nvPr userDrawn="1"/>
          </p:nvSpPr>
          <p:spPr>
            <a:xfrm rot="16200000" flipH="1">
              <a:off x="12187497" y="2801139"/>
              <a:ext cx="390877" cy="182494"/>
            </a:xfrm>
            <a:prstGeom prst="triangle">
              <a:avLst/>
            </a:prstGeom>
            <a:solidFill>
              <a:srgbClr val="F2F2F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FCCEF91-CDE1-7D4E-8E36-0C730E76DDDB}"/>
                </a:ext>
              </a:extLst>
            </p:cNvPr>
            <p:cNvSpPr txBox="1"/>
            <p:nvPr userDrawn="1"/>
          </p:nvSpPr>
          <p:spPr>
            <a:xfrm>
              <a:off x="12474182" y="2696946"/>
              <a:ext cx="2586681" cy="390876"/>
            </a:xfrm>
            <a:prstGeom prst="rect">
              <a:avLst/>
            </a:prstGeom>
            <a:solidFill>
              <a:srgbClr val="F2F2F2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111125" lvl="0" indent="-111125">
                <a:lnSpc>
                  <a:spcPct val="90000"/>
                </a:lnSpc>
                <a:spcBef>
                  <a:spcPts val="600"/>
                </a:spcBef>
                <a:buSzPct val="115000"/>
                <a:buFont typeface="Arial" panose="020B0604020202020204" pitchFamily="34" charset="0"/>
                <a:buChar char="•"/>
                <a:defRPr sz="800" b="0" baseline="0"/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lvl="0">
                <a:spcBef>
                  <a:spcPts val="300"/>
                </a:spcBef>
              </a:pPr>
              <a:r>
                <a:rPr lang="en-US">
                  <a:solidFill>
                    <a:schemeClr val="tx1"/>
                  </a:solidFill>
                </a:rPr>
                <a:t>Click to insert photo</a:t>
              </a:r>
            </a:p>
            <a:p>
              <a:pPr lvl="0">
                <a:spcBef>
                  <a:spcPts val="300"/>
                </a:spcBef>
              </a:pPr>
              <a:r>
                <a:rPr lang="en-US">
                  <a:solidFill>
                    <a:schemeClr val="tx1"/>
                  </a:solidFill>
                </a:rPr>
                <a:t>Delete existing photo to select a new one.</a:t>
              </a:r>
            </a:p>
          </p:txBody>
        </p:sp>
      </p:grpSp>
      <p:sp>
        <p:nvSpPr>
          <p:cNvPr id="22" name="Takeaway bar"/>
          <p:cNvSpPr>
            <a:spLocks noGrp="1"/>
          </p:cNvSpPr>
          <p:nvPr>
            <p:ph type="body" sz="quarter" idx="15" hasCustomPrompt="1"/>
          </p:nvPr>
        </p:nvSpPr>
        <p:spPr>
          <a:xfrm>
            <a:off x="694944" y="5917569"/>
            <a:ext cx="10820399" cy="268279"/>
          </a:xfrm>
          <a:solidFill>
            <a:schemeClr val="accent1"/>
          </a:solidFill>
        </p:spPr>
        <p:txBody>
          <a:bodyPr vert="horz" wrap="square" lIns="621792" tIns="64008" rIns="621792" bIns="36576" rtlCol="0" anchor="b" anchorCtr="0">
            <a:spAutoFit/>
          </a:bodyPr>
          <a:lstStyle>
            <a:lvl1pPr marL="0" indent="0" algn="ctr" defTabSz="0">
              <a:lnSpc>
                <a:spcPts val="1300"/>
              </a:lnSpc>
              <a:spcBef>
                <a:spcPts val="0"/>
              </a:spcBef>
              <a:buFontTx/>
              <a:buNone/>
              <a:defRPr lang="en-US" sz="1600" b="1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lvl="0" indent="0" algn="ctr">
              <a:buNone/>
            </a:pPr>
            <a:r>
              <a:rPr lang="en-US"/>
              <a:t>Optional takeaway bar. White. Bold. 16 pt. Centered. Sentence case.</a:t>
            </a:r>
          </a:p>
        </p:txBody>
      </p:sp>
    </p:spTree>
    <p:extLst>
      <p:ext uri="{BB962C8B-B14F-4D97-AF65-F5344CB8AC3E}">
        <p14:creationId xmlns:p14="http://schemas.microsoft.com/office/powerpoint/2010/main" val="2598816329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TX: Text Qu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Body 4"/>
          <p:cNvSpPr>
            <a:spLocks noGrp="1"/>
          </p:cNvSpPr>
          <p:nvPr>
            <p:ph type="body" sz="quarter" idx="19" hasCustomPrompt="1"/>
          </p:nvPr>
        </p:nvSpPr>
        <p:spPr>
          <a:xfrm>
            <a:off x="6260431" y="4060048"/>
            <a:ext cx="5257801" cy="1426354"/>
          </a:xfrm>
          <a:noFill/>
        </p:spPr>
        <p:txBody>
          <a:bodyPr rIns="182880"/>
          <a:lstStyle>
            <a:lvl1pPr marL="219451" indent="-219451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rgbClr val="CE1126"/>
              </a:buClr>
              <a:buSzPct val="75000"/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8912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–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1792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75000"/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Main bullet. 18 pt. black.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Body 3"/>
          <p:cNvSpPr>
            <a:spLocks noGrp="1"/>
          </p:cNvSpPr>
          <p:nvPr>
            <p:ph type="body" sz="quarter" idx="17" hasCustomPrompt="1"/>
          </p:nvPr>
        </p:nvSpPr>
        <p:spPr>
          <a:xfrm>
            <a:off x="6260431" y="1922165"/>
            <a:ext cx="5257800" cy="1426464"/>
          </a:xfrm>
          <a:noFill/>
        </p:spPr>
        <p:txBody>
          <a:bodyPr rIns="182880"/>
          <a:lstStyle>
            <a:lvl1pPr marL="219451" indent="-219451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rgbClr val="CE1126"/>
              </a:buClr>
              <a:buSzPct val="75000"/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8912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–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1792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75000"/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Main bullet. 18 pt. black.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Body 2"/>
          <p:cNvSpPr>
            <a:spLocks noGrp="1"/>
          </p:cNvSpPr>
          <p:nvPr>
            <p:ph type="body" sz="quarter" idx="18" hasCustomPrompt="1"/>
          </p:nvPr>
        </p:nvSpPr>
        <p:spPr>
          <a:xfrm>
            <a:off x="697832" y="4060048"/>
            <a:ext cx="5241850" cy="1426354"/>
          </a:xfrm>
          <a:noFill/>
        </p:spPr>
        <p:txBody>
          <a:bodyPr rIns="182880"/>
          <a:lstStyle>
            <a:lvl1pPr marL="219451" indent="-219451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rgbClr val="CE1126"/>
              </a:buClr>
              <a:buSzPct val="75000"/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8912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–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1792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75000"/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Main bullet. 18 pt. black.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1" name="Body 1"/>
          <p:cNvSpPr>
            <a:spLocks noGrp="1"/>
          </p:cNvSpPr>
          <p:nvPr>
            <p:ph type="body" sz="quarter" idx="13" hasCustomPrompt="1"/>
          </p:nvPr>
        </p:nvSpPr>
        <p:spPr>
          <a:xfrm>
            <a:off x="698345" y="1922165"/>
            <a:ext cx="5240823" cy="1426464"/>
          </a:xfrm>
          <a:noFill/>
        </p:spPr>
        <p:txBody>
          <a:bodyPr rIns="182880"/>
          <a:lstStyle>
            <a:lvl1pPr marL="219451" indent="-219451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rgbClr val="CE1126"/>
              </a:buClr>
              <a:buSzPct val="75000"/>
              <a:buFont typeface="Arial" panose="020B0604020202020204" pitchFamily="34" charset="0"/>
              <a:buChar char="•"/>
              <a:defRPr lang="en-US" sz="1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8912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–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1792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75000"/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Main bullet. 18 pt. black.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3" name="Slide number"/>
          <p:cNvSpPr>
            <a:spLocks noGrp="1"/>
          </p:cNvSpPr>
          <p:nvPr>
            <p:ph type="sldNum" sz="quarter" idx="4"/>
          </p:nvPr>
        </p:nvSpPr>
        <p:spPr>
          <a:xfrm>
            <a:off x="10983397" y="6380414"/>
            <a:ext cx="531946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lang="en-US" sz="12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07165E6F-54ED-4977-A15E-D44BE7238A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21" hasCustomPrompt="1"/>
          </p:nvPr>
        </p:nvSpPr>
        <p:spPr>
          <a:xfrm>
            <a:off x="6271500" y="1580534"/>
            <a:ext cx="5243843" cy="341632"/>
          </a:xfrm>
          <a:noFill/>
        </p:spPr>
        <p:txBody>
          <a:bodyPr wrap="square" bIns="91440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 sz="1800" b="1" baseline="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Subhead 18 pt. black. Bold. Sentence case.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25" hasCustomPrompt="1"/>
          </p:nvPr>
        </p:nvSpPr>
        <p:spPr>
          <a:xfrm>
            <a:off x="699757" y="1580534"/>
            <a:ext cx="5243843" cy="341632"/>
          </a:xfrm>
          <a:noFill/>
        </p:spPr>
        <p:txBody>
          <a:bodyPr wrap="square" bIns="91440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 sz="1800" b="1" baseline="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Subhead 18 pt. black. Bold. Sentence case.</a:t>
            </a:r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26" hasCustomPrompt="1"/>
          </p:nvPr>
        </p:nvSpPr>
        <p:spPr>
          <a:xfrm>
            <a:off x="6271500" y="3714404"/>
            <a:ext cx="5243843" cy="341632"/>
          </a:xfrm>
          <a:noFill/>
        </p:spPr>
        <p:txBody>
          <a:bodyPr wrap="square" bIns="91440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 sz="1800" b="1" baseline="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Subhead 18 pt. black. Bold. Sentence case.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27" hasCustomPrompt="1"/>
          </p:nvPr>
        </p:nvSpPr>
        <p:spPr>
          <a:xfrm>
            <a:off x="699757" y="3714404"/>
            <a:ext cx="5243843" cy="341632"/>
          </a:xfrm>
          <a:noFill/>
        </p:spPr>
        <p:txBody>
          <a:bodyPr wrap="square" bIns="91440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 sz="1800" b="1" baseline="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Subhead 18 pt. black. Bold. Sentence case.</a:t>
            </a:r>
          </a:p>
        </p:txBody>
      </p:sp>
      <p:sp>
        <p:nvSpPr>
          <p:cNvPr id="19" name="Title 5"/>
          <p:cNvSpPr>
            <a:spLocks noGrp="1"/>
          </p:cNvSpPr>
          <p:nvPr>
            <p:ph type="title" hasCustomPrompt="1"/>
          </p:nvPr>
        </p:nvSpPr>
        <p:spPr>
          <a:xfrm>
            <a:off x="694944" y="466347"/>
            <a:ext cx="10811256" cy="676653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/>
            </a:lvl1pPr>
          </a:lstStyle>
          <a:p>
            <a:r>
              <a:rPr lang="en-US"/>
              <a:t>Title. 32 pt. black. Bold. Sentence case. Two lines max.</a:t>
            </a:r>
          </a:p>
        </p:txBody>
      </p:sp>
      <p:sp>
        <p:nvSpPr>
          <p:cNvPr id="21" name="Takeaway bar"/>
          <p:cNvSpPr>
            <a:spLocks noGrp="1"/>
          </p:cNvSpPr>
          <p:nvPr>
            <p:ph type="body" sz="quarter" idx="15" hasCustomPrompt="1"/>
          </p:nvPr>
        </p:nvSpPr>
        <p:spPr>
          <a:xfrm>
            <a:off x="694944" y="5917569"/>
            <a:ext cx="10820399" cy="268279"/>
          </a:xfrm>
          <a:solidFill>
            <a:schemeClr val="accent1"/>
          </a:solidFill>
        </p:spPr>
        <p:txBody>
          <a:bodyPr vert="horz" wrap="square" lIns="621792" tIns="64008" rIns="621792" bIns="36576" rtlCol="0" anchor="b" anchorCtr="0">
            <a:spAutoFit/>
          </a:bodyPr>
          <a:lstStyle>
            <a:lvl1pPr marL="0" indent="0" algn="ctr" defTabSz="0">
              <a:lnSpc>
                <a:spcPts val="1300"/>
              </a:lnSpc>
              <a:spcBef>
                <a:spcPts val="0"/>
              </a:spcBef>
              <a:buFontTx/>
              <a:buNone/>
              <a:defRPr lang="en-US" sz="1600" b="1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lvl="0" indent="0" algn="ctr">
              <a:buNone/>
            </a:pPr>
            <a:r>
              <a:rPr lang="en-US"/>
              <a:t>Optional takeaway bar. White. Bold. 16 pt. Centered. Sentence case.</a:t>
            </a:r>
          </a:p>
        </p:txBody>
      </p:sp>
    </p:spTree>
    <p:extLst>
      <p:ext uri="{BB962C8B-B14F-4D97-AF65-F5344CB8AC3E}">
        <p14:creationId xmlns:p14="http://schemas.microsoft.com/office/powerpoint/2010/main" val="225475161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TX: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/>
          <p:cNvSpPr>
            <a:spLocks noGrp="1"/>
          </p:cNvSpPr>
          <p:nvPr>
            <p:ph type="sldNum" sz="quarter" idx="4"/>
          </p:nvPr>
        </p:nvSpPr>
        <p:spPr>
          <a:xfrm>
            <a:off x="10983397" y="6380414"/>
            <a:ext cx="531946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lang="en-US" sz="12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07165E6F-54ED-4977-A15E-D44BE7238A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>
          <a:xfrm>
            <a:off x="694944" y="466347"/>
            <a:ext cx="10811256" cy="676653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/>
            </a:lvl1pPr>
          </a:lstStyle>
          <a:p>
            <a:r>
              <a:rPr lang="en-US"/>
              <a:t>Title. 32 pt. black. Bold. Sentence case. Two lines max.</a:t>
            </a:r>
          </a:p>
        </p:txBody>
      </p:sp>
      <p:sp>
        <p:nvSpPr>
          <p:cNvPr id="5" name="Takeaway bar"/>
          <p:cNvSpPr>
            <a:spLocks noGrp="1"/>
          </p:cNvSpPr>
          <p:nvPr>
            <p:ph type="body" sz="quarter" idx="15" hasCustomPrompt="1"/>
          </p:nvPr>
        </p:nvSpPr>
        <p:spPr>
          <a:xfrm>
            <a:off x="694944" y="5917569"/>
            <a:ext cx="10820399" cy="268279"/>
          </a:xfrm>
          <a:solidFill>
            <a:schemeClr val="accent1"/>
          </a:solidFill>
        </p:spPr>
        <p:txBody>
          <a:bodyPr vert="horz" wrap="square" lIns="621792" tIns="64008" rIns="621792" bIns="36576" rtlCol="0" anchor="b" anchorCtr="0">
            <a:spAutoFit/>
          </a:bodyPr>
          <a:lstStyle>
            <a:lvl1pPr marL="0" indent="0" algn="ctr" defTabSz="0">
              <a:lnSpc>
                <a:spcPts val="1300"/>
              </a:lnSpc>
              <a:spcBef>
                <a:spcPts val="0"/>
              </a:spcBef>
              <a:buFontTx/>
              <a:buNone/>
              <a:defRPr lang="en-US" sz="1600" b="1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lvl="0" indent="0" algn="ctr">
              <a:buNone/>
            </a:pPr>
            <a:r>
              <a:rPr lang="en-US"/>
              <a:t>Optional takeaway bar. White. Bold. 16 pt. Centered. Sentence case.</a:t>
            </a:r>
          </a:p>
        </p:txBody>
      </p:sp>
    </p:spTree>
    <p:extLst>
      <p:ext uri="{BB962C8B-B14F-4D97-AF65-F5344CB8AC3E}">
        <p14:creationId xmlns:p14="http://schemas.microsoft.com/office/powerpoint/2010/main" val="3577417763"/>
      </p:ext>
    </p:extLst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"/>
          <p:cNvSpPr>
            <a:spLocks noGrp="1"/>
          </p:cNvSpPr>
          <p:nvPr>
            <p:ph type="body" sz="quarter" idx="14" hasCustomPrompt="1"/>
          </p:nvPr>
        </p:nvSpPr>
        <p:spPr>
          <a:xfrm>
            <a:off x="5019454" y="6045344"/>
            <a:ext cx="1866900" cy="166199"/>
          </a:xfrm>
          <a:noFill/>
        </p:spPr>
        <p:txBody>
          <a:bodyPr>
            <a:spAutoFit/>
          </a:bodyPr>
          <a:lstStyle>
            <a:lvl1pPr>
              <a:defRPr sz="12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7" name="Presenters"/>
          <p:cNvSpPr>
            <a:spLocks noGrp="1"/>
          </p:cNvSpPr>
          <p:nvPr>
            <p:ph type="body" sz="quarter" idx="13" hasCustomPrompt="1"/>
          </p:nvPr>
        </p:nvSpPr>
        <p:spPr>
          <a:xfrm>
            <a:off x="5019455" y="5470819"/>
            <a:ext cx="6486746" cy="443198"/>
          </a:xfr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 lang="en-US" sz="1600" b="0" baseline="0">
                <a:solidFill>
                  <a:schemeClr val="tx1"/>
                </a:solidFill>
              </a:defRPr>
            </a:lvl1pPr>
          </a:lstStyle>
          <a:p>
            <a:pPr marL="0" marR="0" lvl="0" indent="0" algn="l" defTabSz="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Name, Title, Function. 16 pt. black.</a:t>
            </a:r>
          </a:p>
          <a:p>
            <a:pPr marL="0" marR="0" lvl="0" indent="0" algn="l" defTabSz="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Name, Title, Function. 16 pt. black.</a:t>
            </a: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5019455" y="4591892"/>
            <a:ext cx="6486746" cy="692497"/>
          </a:xfrm>
          <a:noFill/>
        </p:spPr>
        <p:txBody>
          <a:bodyPr wrap="square" anchor="b" anchorCtr="0">
            <a:spAutoFit/>
          </a:bodyPr>
          <a:lstStyle>
            <a:lvl1pPr defTabSz="914400">
              <a:spcBef>
                <a:spcPct val="0"/>
              </a:spcBef>
              <a:defRPr sz="2500">
                <a:solidFill>
                  <a:schemeClr val="tx1"/>
                </a:solidFill>
              </a:defRPr>
            </a:lvl1pPr>
          </a:lstStyle>
          <a:p>
            <a:pPr lvl="0" defTabSz="914400">
              <a:spcBef>
                <a:spcPct val="0"/>
              </a:spcBef>
            </a:pPr>
            <a:r>
              <a:rPr lang="en-US" dirty="0"/>
              <a:t>Title 25 pt. black. Bold. Sentence case. Bold. Sentence case.</a:t>
            </a:r>
          </a:p>
        </p:txBody>
      </p:sp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24D79867-9816-663E-4A9A-26A1453276E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85800" y="4511399"/>
            <a:ext cx="2570268" cy="68580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1C6639C6-D72A-4727-EF34-AFA58628290F}"/>
              </a:ext>
            </a:extLst>
          </p:cNvPr>
          <p:cNvGrpSpPr/>
          <p:nvPr userDrawn="1"/>
        </p:nvGrpSpPr>
        <p:grpSpPr>
          <a:xfrm>
            <a:off x="0" y="0"/>
            <a:ext cx="12192000" cy="4000501"/>
            <a:chOff x="0" y="0"/>
            <a:chExt cx="12192000" cy="4000501"/>
          </a:xfrm>
        </p:grpSpPr>
        <p:pic>
          <p:nvPicPr>
            <p:cNvPr id="15" name="Picture 14" descr="A picture containing sky, outdoor&#10;&#10;Description automatically generated">
              <a:extLst>
                <a:ext uri="{FF2B5EF4-FFF2-40B4-BE49-F238E27FC236}">
                  <a16:creationId xmlns:a16="http://schemas.microsoft.com/office/drawing/2014/main" id="{486C6F8B-BE1A-1794-E82E-3352D4D9CD0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082800" y="663"/>
              <a:ext cx="4026401" cy="3999838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344340B5-0A7C-F79C-EA5E-7AAA4FA7F74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/>
            <a:srcRect l="25" r="25"/>
            <a:stretch/>
          </p:blipFill>
          <p:spPr>
            <a:xfrm>
              <a:off x="0" y="0"/>
              <a:ext cx="4026400" cy="3999837"/>
            </a:xfrm>
            <a:prstGeom prst="rect">
              <a:avLst/>
            </a:prstGeom>
          </p:spPr>
        </p:pic>
        <p:pic>
          <p:nvPicPr>
            <p:cNvPr id="17" name="Picture 2" descr="Thermal-management-aircraft">
              <a:extLst>
                <a:ext uri="{FF2B5EF4-FFF2-40B4-BE49-F238E27FC236}">
                  <a16:creationId xmlns:a16="http://schemas.microsoft.com/office/drawing/2014/main" id="{E805EA3D-EEC4-44AE-48EF-FE9D5D8B20C1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6736" b="5934"/>
            <a:stretch/>
          </p:blipFill>
          <p:spPr bwMode="auto">
            <a:xfrm>
              <a:off x="8165601" y="663"/>
              <a:ext cx="4026399" cy="39998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D832F4D6-3374-D79D-CBB3-E298D2EAF8D8}"/>
              </a:ext>
            </a:extLst>
          </p:cNvPr>
          <p:cNvSpPr>
            <a:spLocks noGrp="1"/>
          </p:cNvSpPr>
          <p:nvPr>
            <p:ph type="ftr" sz="quarter" idx="3"/>
            <p:custDataLst>
              <p:tags r:id="rId1"/>
            </p:custDataLst>
          </p:nvPr>
        </p:nvSpPr>
        <p:spPr>
          <a:xfrm>
            <a:off x="0" y="6356350"/>
            <a:ext cx="12192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en-US" b="0" i="0" u="none">
                <a:solidFill>
                  <a:srgbClr val="000000"/>
                </a:solidFill>
              </a:defRPr>
            </a:lvl1pPr>
          </a:lstStyle>
          <a:p>
            <a:r>
              <a:rPr lang="en-US"/>
              <a:t>Raytheon Company - Approved for Public Disclosure</a:t>
            </a:r>
          </a:p>
        </p:txBody>
      </p:sp>
    </p:spTree>
    <p:extLst>
      <p:ext uri="{BB962C8B-B14F-4D97-AF65-F5344CB8AC3E}">
        <p14:creationId xmlns:p14="http://schemas.microsoft.com/office/powerpoint/2010/main" val="241858912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aytheon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"/>
          <p:cNvSpPr>
            <a:spLocks noGrp="1"/>
          </p:cNvSpPr>
          <p:nvPr>
            <p:ph type="body" sz="quarter" idx="14" hasCustomPrompt="1"/>
          </p:nvPr>
        </p:nvSpPr>
        <p:spPr>
          <a:xfrm>
            <a:off x="5019454" y="6045344"/>
            <a:ext cx="1866900" cy="166199"/>
          </a:xfrm>
          <a:noFill/>
        </p:spPr>
        <p:txBody>
          <a:bodyPr>
            <a:spAutoFit/>
          </a:bodyPr>
          <a:lstStyle>
            <a:lvl1pPr>
              <a:defRPr sz="12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7" name="Presenters"/>
          <p:cNvSpPr>
            <a:spLocks noGrp="1"/>
          </p:cNvSpPr>
          <p:nvPr>
            <p:ph type="body" sz="quarter" idx="13" hasCustomPrompt="1"/>
          </p:nvPr>
        </p:nvSpPr>
        <p:spPr>
          <a:xfrm>
            <a:off x="5019455" y="5470819"/>
            <a:ext cx="6486746" cy="443198"/>
          </a:xfr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 lang="en-US" sz="1600" b="0" baseline="0">
                <a:solidFill>
                  <a:schemeClr val="tx1"/>
                </a:solidFill>
              </a:defRPr>
            </a:lvl1pPr>
          </a:lstStyle>
          <a:p>
            <a:pPr marL="0" marR="0" lvl="0" indent="0" algn="l" defTabSz="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Name, Title, Function. 16 pt. black.</a:t>
            </a:r>
          </a:p>
          <a:p>
            <a:pPr marL="0" marR="0" lvl="0" indent="0" algn="l" defTabSz="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Name, Title, Function. 16 pt. black.</a:t>
            </a: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5019455" y="4591892"/>
            <a:ext cx="6486746" cy="692497"/>
          </a:xfrm>
          <a:noFill/>
        </p:spPr>
        <p:txBody>
          <a:bodyPr wrap="square" anchor="b" anchorCtr="0">
            <a:spAutoFit/>
          </a:bodyPr>
          <a:lstStyle>
            <a:lvl1pPr defTabSz="914400">
              <a:spcBef>
                <a:spcPct val="0"/>
              </a:spcBef>
              <a:defRPr sz="2500">
                <a:solidFill>
                  <a:schemeClr val="tx1"/>
                </a:solidFill>
              </a:defRPr>
            </a:lvl1pPr>
          </a:lstStyle>
          <a:p>
            <a:pPr lvl="0" defTabSz="914400">
              <a:spcBef>
                <a:spcPct val="0"/>
              </a:spcBef>
            </a:pPr>
            <a:r>
              <a:rPr lang="en-US" dirty="0"/>
              <a:t>Title 25 pt. black. Bold. Sentence case. Bold. Sentence case.</a:t>
            </a:r>
          </a:p>
        </p:txBody>
      </p:sp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24D79867-9816-663E-4A9A-26A1453276E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85800" y="4511399"/>
            <a:ext cx="2570268" cy="685800"/>
          </a:xfrm>
          <a:prstGeom prst="rect">
            <a:avLst/>
          </a:prstGeom>
        </p:spPr>
      </p:pic>
      <p:pic>
        <p:nvPicPr>
          <p:cNvPr id="15" name="Picture 14" descr="A picture containing sky, outdoor&#10;&#10;Description automatically generated">
            <a:extLst>
              <a:ext uri="{FF2B5EF4-FFF2-40B4-BE49-F238E27FC236}">
                <a16:creationId xmlns:a16="http://schemas.microsoft.com/office/drawing/2014/main" id="{486C6F8B-BE1A-1794-E82E-3352D4D9CD0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62"/>
            <a:ext cx="4026401" cy="399983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44340B5-0A7C-F79C-EA5E-7AAA4FA7F74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l="26020" t="9694" r="25886" b="5368"/>
          <a:stretch/>
        </p:blipFill>
        <p:spPr>
          <a:xfrm>
            <a:off x="4082801" y="663"/>
            <a:ext cx="4026400" cy="3999837"/>
          </a:xfrm>
          <a:prstGeom prst="rect">
            <a:avLst/>
          </a:prstGeom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E805EA3D-EEC4-44AE-48EF-FE9D5D8B20C1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6"/>
          <a:srcRect l="1130" t="31154" r="18204" b="4739"/>
          <a:stretch/>
        </p:blipFill>
        <p:spPr bwMode="auto">
          <a:xfrm>
            <a:off x="8165601" y="663"/>
            <a:ext cx="4026399" cy="3999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C9C1DDCA-DB9E-1DBB-8F45-CB8CCB6A203C}"/>
              </a:ext>
            </a:extLst>
          </p:cNvPr>
          <p:cNvSpPr>
            <a:spLocks noGrp="1"/>
          </p:cNvSpPr>
          <p:nvPr>
            <p:ph type="ftr" sz="quarter" idx="3"/>
            <p:custDataLst>
              <p:tags r:id="rId1"/>
            </p:custDataLst>
          </p:nvPr>
        </p:nvSpPr>
        <p:spPr>
          <a:xfrm>
            <a:off x="0" y="6356350"/>
            <a:ext cx="12192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en-US" b="0" i="0" u="none">
                <a:solidFill>
                  <a:srgbClr val="000000"/>
                </a:solidFill>
              </a:defRPr>
            </a:lvl1pPr>
          </a:lstStyle>
          <a:p>
            <a:r>
              <a:rPr lang="en-US"/>
              <a:t>Raytheon Company - Approved for Public Disclosure</a:t>
            </a:r>
          </a:p>
        </p:txBody>
      </p:sp>
    </p:spTree>
    <p:extLst>
      <p:ext uri="{BB962C8B-B14F-4D97-AF65-F5344CB8AC3E}">
        <p14:creationId xmlns:p14="http://schemas.microsoft.com/office/powerpoint/2010/main" val="285302151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tmosphe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B6E24B-68F1-82CB-29C1-EB08DE75500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796"/>
          <a:stretch/>
        </p:blipFill>
        <p:spPr>
          <a:xfrm>
            <a:off x="-1" y="0"/>
            <a:ext cx="12191999" cy="4968088"/>
          </a:xfrm>
          <a:prstGeom prst="rect">
            <a:avLst/>
          </a:prstGeom>
          <a:ln>
            <a:noFill/>
          </a:ln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B660A336-5AA6-E438-7401-5DD262AE84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5800" y="2974061"/>
            <a:ext cx="7162800" cy="1329595"/>
          </a:xfrm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en-US" sz="4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Title 48 pt. white. Bold. Sentence case.</a:t>
            </a:r>
          </a:p>
        </p:txBody>
      </p:sp>
      <p:sp>
        <p:nvSpPr>
          <p:cNvPr id="6" name="Presenters">
            <a:extLst>
              <a:ext uri="{FF2B5EF4-FFF2-40B4-BE49-F238E27FC236}">
                <a16:creationId xmlns:a16="http://schemas.microsoft.com/office/drawing/2014/main" id="{C5DE7E96-B510-A634-133B-11FCBB2C91B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76776" y="4492807"/>
            <a:ext cx="5257799" cy="307829"/>
          </a:xfrm>
          <a:noFill/>
        </p:spPr>
        <p:txBody>
          <a:bodyPr vert="horz" lIns="0" tIns="0" rIns="0" bIns="0" rtlCol="0">
            <a:noAutofit/>
          </a:bodyPr>
          <a:lstStyle>
            <a:lvl1pPr marL="0" marR="0" indent="0" algn="l" defTabSz="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 lang="en-US" sz="1600" b="0" baseline="0">
                <a:solidFill>
                  <a:schemeClr val="bg2"/>
                </a:solidFill>
              </a:defRPr>
            </a:lvl1pPr>
          </a:lstStyle>
          <a:p>
            <a:pPr marL="0" marR="0" lvl="0" indent="0" algn="l" defTabSz="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Subhead 16 pt. white. Sentence case.</a:t>
            </a:r>
          </a:p>
        </p:txBody>
      </p:sp>
      <p:sp>
        <p:nvSpPr>
          <p:cNvPr id="8" name="Date">
            <a:extLst>
              <a:ext uri="{FF2B5EF4-FFF2-40B4-BE49-F238E27FC236}">
                <a16:creationId xmlns:a16="http://schemas.microsoft.com/office/drawing/2014/main" id="{B58BFE7C-D752-FE5A-5F65-483EC83FEB9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14800" y="6032700"/>
            <a:ext cx="1866900" cy="166199"/>
          </a:xfrm>
          <a:noFill/>
        </p:spPr>
        <p:txBody>
          <a:bodyPr>
            <a:spAutoFit/>
          </a:bodyPr>
          <a:lstStyle>
            <a:lvl1pPr>
              <a:defRPr sz="12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9" name="Presenters">
            <a:extLst>
              <a:ext uri="{FF2B5EF4-FFF2-40B4-BE49-F238E27FC236}">
                <a16:creationId xmlns:a16="http://schemas.microsoft.com/office/drawing/2014/main" id="{7B42B0BC-BD4F-6368-6F29-30E91552859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14800" y="5410507"/>
            <a:ext cx="5257799" cy="443198"/>
          </a:xfrm>
          <a:noFill/>
        </p:spPr>
        <p:txBody>
          <a:bodyPr vert="horz" wrap="square" lIns="0" tIns="0" rIns="0" bIns="0" rtlCol="0">
            <a:spAutoFit/>
          </a:bodyPr>
          <a:lstStyle>
            <a:lvl1pPr>
              <a:defRPr lang="en-US" sz="1600" baseline="0" dirty="0"/>
            </a:lvl1pPr>
          </a:lstStyle>
          <a:p>
            <a:pPr marR="0" lvl="0" fontAlgn="auto">
              <a:spcAft>
                <a:spcPts val="0"/>
              </a:spcAft>
              <a:buClrTx/>
              <a:tabLst/>
            </a:pPr>
            <a:r>
              <a:rPr lang="en-US"/>
              <a:t>Name, Title, Function. 16 pt. black.</a:t>
            </a:r>
          </a:p>
          <a:p>
            <a:pPr marR="0" lvl="0" fontAlgn="auto">
              <a:spcAft>
                <a:spcPts val="0"/>
              </a:spcAft>
              <a:buClrTx/>
              <a:tabLst/>
            </a:pPr>
            <a:r>
              <a:rPr lang="en-US"/>
              <a:t>Name, Title, Function. 16 pt. black.</a:t>
            </a:r>
          </a:p>
        </p:txBody>
      </p:sp>
      <p:pic>
        <p:nvPicPr>
          <p:cNvPr id="4" name="Picture 3" descr="Shape&#10;&#10;Description automatically generated with medium confidence">
            <a:extLst>
              <a:ext uri="{FF2B5EF4-FFF2-40B4-BE49-F238E27FC236}">
                <a16:creationId xmlns:a16="http://schemas.microsoft.com/office/drawing/2014/main" id="{FD89338D-9AE4-B64E-F992-F61FC71862B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76776" y="5319879"/>
            <a:ext cx="2386219" cy="636692"/>
          </a:xfrm>
          <a:prstGeom prst="rect">
            <a:avLst/>
          </a:prstGeom>
        </p:spPr>
      </p:pic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4AF9AEED-9990-C964-176C-1A4DA891707F}"/>
              </a:ext>
            </a:extLst>
          </p:cNvPr>
          <p:cNvSpPr>
            <a:spLocks noGrp="1"/>
          </p:cNvSpPr>
          <p:nvPr>
            <p:ph type="ftr" sz="quarter" idx="3"/>
            <p:custDataLst>
              <p:tags r:id="rId1"/>
            </p:custDataLst>
          </p:nvPr>
        </p:nvSpPr>
        <p:spPr>
          <a:xfrm>
            <a:off x="0" y="6356350"/>
            <a:ext cx="12192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en-US" b="0" i="0" u="none">
                <a:solidFill>
                  <a:srgbClr val="000000"/>
                </a:solidFill>
              </a:defRPr>
            </a:lvl1pPr>
          </a:lstStyle>
          <a:p>
            <a:r>
              <a:rPr lang="en-US"/>
              <a:t>Raytheon Company - Approved for Public Disclosure</a:t>
            </a:r>
          </a:p>
        </p:txBody>
      </p:sp>
    </p:spTree>
    <p:extLst>
      <p:ext uri="{BB962C8B-B14F-4D97-AF65-F5344CB8AC3E}">
        <p14:creationId xmlns:p14="http://schemas.microsoft.com/office/powerpoint/2010/main" val="351327270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uidance: RTX Color Palet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">
            <a:extLst>
              <a:ext uri="{FF2B5EF4-FFF2-40B4-BE49-F238E27FC236}">
                <a16:creationId xmlns:a16="http://schemas.microsoft.com/office/drawing/2014/main" id="{83E520A4-FAAE-1C23-A63D-FAE04B2061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3397" y="6433754"/>
            <a:ext cx="531946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lang="en-US" sz="1200" kern="1200" smtClean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fld id="{07165E6F-54ED-4977-A15E-D44BE7238A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3C14E4D-FFCC-16F0-1F0B-8A1621EFC611}"/>
              </a:ext>
            </a:extLst>
          </p:cNvPr>
          <p:cNvSpPr txBox="1"/>
          <p:nvPr userDrawn="1"/>
        </p:nvSpPr>
        <p:spPr>
          <a:xfrm>
            <a:off x="662940" y="468598"/>
            <a:ext cx="10896600" cy="48628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lnSpc>
                <a:spcPct val="80000"/>
              </a:lnSpc>
              <a:spcBef>
                <a:spcPct val="0"/>
              </a:spcBef>
              <a:buNone/>
              <a:defRPr sz="3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>
                <a:solidFill>
                  <a:schemeClr val="tx1"/>
                </a:solidFill>
              </a:rPr>
              <a:t>RTX color palette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D841BBA-C64A-D926-1311-F092A2C6AC0E}"/>
              </a:ext>
            </a:extLst>
          </p:cNvPr>
          <p:cNvSpPr/>
          <p:nvPr userDrawn="1"/>
        </p:nvSpPr>
        <p:spPr>
          <a:xfrm>
            <a:off x="694270" y="1714500"/>
            <a:ext cx="3405162" cy="3693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lvl="1"/>
            <a:r>
              <a:rPr lang="en-US" sz="1200" b="1" dirty="0"/>
              <a:t>RTX primary palette</a:t>
            </a:r>
          </a:p>
          <a:p>
            <a:pPr marL="0" lvl="1"/>
            <a:r>
              <a:rPr lang="en-US" sz="1200" dirty="0"/>
              <a:t>Our primary palette consists of black and white.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C28EA49-0A02-0ED7-45A0-47A86C772A32}"/>
              </a:ext>
            </a:extLst>
          </p:cNvPr>
          <p:cNvSpPr/>
          <p:nvPr userDrawn="1"/>
        </p:nvSpPr>
        <p:spPr>
          <a:xfrm>
            <a:off x="685800" y="4252665"/>
            <a:ext cx="3754700" cy="129266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lvl="1"/>
            <a:r>
              <a:rPr lang="en-US" sz="1200" b="1" baseline="0" dirty="0"/>
              <a:t>PPT tertiary palette</a:t>
            </a:r>
            <a:endParaRPr lang="en-US" sz="1200" b="1" dirty="0"/>
          </a:p>
          <a:p>
            <a:pPr marL="0" lvl="1"/>
            <a:r>
              <a:rPr lang="en-US" sz="1200" dirty="0"/>
              <a:t>Accent colors </a:t>
            </a:r>
            <a:r>
              <a:rPr lang="en-US" sz="1200" b="1" dirty="0"/>
              <a:t>only</a:t>
            </a:r>
            <a:r>
              <a:rPr lang="en-US" sz="1200" baseline="0" dirty="0"/>
              <a:t> </a:t>
            </a:r>
            <a:r>
              <a:rPr lang="en-US" sz="1200" dirty="0"/>
              <a:t>for use in charts and graphs </a:t>
            </a:r>
            <a:br>
              <a:rPr lang="en-US" sz="1200" dirty="0"/>
            </a:br>
            <a:r>
              <a:rPr lang="en-US" sz="1200" dirty="0"/>
              <a:t>with many data points.</a:t>
            </a:r>
          </a:p>
          <a:p>
            <a:pPr marL="0" lvl="1"/>
            <a:endParaRPr lang="en-US" sz="1200" dirty="0"/>
          </a:p>
          <a:p>
            <a:pPr marL="0" lvl="1"/>
            <a:r>
              <a:rPr lang="en-US" sz="1200" dirty="0"/>
              <a:t>These additional</a:t>
            </a:r>
            <a:r>
              <a:rPr lang="en-US" sz="1200" baseline="0" dirty="0"/>
              <a:t> colors should only be used in PowerPoint presentations when needed to clearly communicate a message to your audience. </a:t>
            </a:r>
            <a:endParaRPr lang="en-US" sz="1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D5D63D-01CA-B54F-8233-A9EB59996BBD}"/>
              </a:ext>
            </a:extLst>
          </p:cNvPr>
          <p:cNvSpPr txBox="1"/>
          <p:nvPr userDrawn="1"/>
        </p:nvSpPr>
        <p:spPr>
          <a:xfrm>
            <a:off x="4376186" y="1714500"/>
            <a:ext cx="4428378" cy="1141145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900" b="1"/>
              <a:t>White</a:t>
            </a:r>
          </a:p>
          <a:p>
            <a:r>
              <a:rPr lang="en-US" sz="900"/>
              <a:t>RGB: 255, 255, 255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A73916-2A5F-D430-9CFA-FDCB9C43D8E5}"/>
              </a:ext>
            </a:extLst>
          </p:cNvPr>
          <p:cNvSpPr txBox="1"/>
          <p:nvPr userDrawn="1"/>
        </p:nvSpPr>
        <p:spPr>
          <a:xfrm>
            <a:off x="7818008" y="4638088"/>
            <a:ext cx="1600200" cy="230832"/>
          </a:xfrm>
          <a:prstGeom prst="rect">
            <a:avLst/>
          </a:prstGeom>
          <a:solidFill>
            <a:srgbClr val="EFB661"/>
          </a:solidFill>
        </p:spPr>
        <p:txBody>
          <a:bodyPr wrap="square" rtlCol="0">
            <a:spAutoFit/>
          </a:bodyPr>
          <a:lstStyle/>
          <a:p>
            <a:r>
              <a:rPr lang="en-US" sz="900" b="0">
                <a:solidFill>
                  <a:schemeClr val="bg1"/>
                </a:solidFill>
              </a:rPr>
              <a:t>RGB: 239, 182, 97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85B463-8F9A-BFCE-DCD7-43E205C0A4EC}"/>
              </a:ext>
            </a:extLst>
          </p:cNvPr>
          <p:cNvSpPr txBox="1"/>
          <p:nvPr userDrawn="1"/>
        </p:nvSpPr>
        <p:spPr>
          <a:xfrm>
            <a:off x="4376778" y="4638088"/>
            <a:ext cx="1600200" cy="230832"/>
          </a:xfrm>
          <a:prstGeom prst="rect">
            <a:avLst/>
          </a:prstGeom>
          <a:solidFill>
            <a:srgbClr val="908CC2"/>
          </a:solidFill>
        </p:spPr>
        <p:txBody>
          <a:bodyPr wrap="square" rtlCol="0">
            <a:spAutoFit/>
          </a:bodyPr>
          <a:lstStyle/>
          <a:p>
            <a:r>
              <a:rPr lang="en-US" sz="900" b="0">
                <a:solidFill>
                  <a:schemeClr val="bg1"/>
                </a:solidFill>
              </a:rPr>
              <a:t>RGB: 144, 140, 194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57A2A9-B6B8-434C-9DCC-B03F85CE6C3B}"/>
              </a:ext>
            </a:extLst>
          </p:cNvPr>
          <p:cNvSpPr txBox="1"/>
          <p:nvPr userDrawn="1"/>
        </p:nvSpPr>
        <p:spPr>
          <a:xfrm>
            <a:off x="6097393" y="4638088"/>
            <a:ext cx="1600200" cy="230832"/>
          </a:xfrm>
          <a:prstGeom prst="rect">
            <a:avLst/>
          </a:prstGeom>
          <a:solidFill>
            <a:srgbClr val="9ABEAA"/>
          </a:solidFill>
        </p:spPr>
        <p:txBody>
          <a:bodyPr wrap="square" rtlCol="0">
            <a:spAutoFit/>
          </a:bodyPr>
          <a:lstStyle/>
          <a:p>
            <a:r>
              <a:rPr lang="en-US" sz="900" b="0" dirty="0">
                <a:solidFill>
                  <a:schemeClr val="bg1"/>
                </a:solidFill>
              </a:rPr>
              <a:t>RGB: 154, 190, 170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06AA454-7A5B-66BC-D4A0-3D71A3A709F0}"/>
              </a:ext>
            </a:extLst>
          </p:cNvPr>
          <p:cNvSpPr/>
          <p:nvPr userDrawn="1"/>
        </p:nvSpPr>
        <p:spPr>
          <a:xfrm>
            <a:off x="685800" y="2975129"/>
            <a:ext cx="2999972" cy="73866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lvl="1"/>
            <a:r>
              <a:rPr lang="en-US" sz="1200" b="1" dirty="0"/>
              <a:t>RTX secondary palette</a:t>
            </a:r>
          </a:p>
          <a:p>
            <a:pPr marL="0" lvl="1"/>
            <a:r>
              <a:rPr lang="en-US" sz="1200" dirty="0"/>
              <a:t>Our secondary color palette consists of the three grays and red specified. Be sure to use these formulas.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61B09C7-834F-394E-A958-DF3E55FCE790}"/>
              </a:ext>
            </a:extLst>
          </p:cNvPr>
          <p:cNvSpPr txBox="1"/>
          <p:nvPr userDrawn="1"/>
        </p:nvSpPr>
        <p:spPr>
          <a:xfrm>
            <a:off x="694270" y="1107061"/>
            <a:ext cx="6097136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US" sz="1800"/>
              <a:t>Predominant brand colors to be used for all presentations.</a:t>
            </a:r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313F8C0-6D6A-5E83-58AF-5504B66B79EE}"/>
              </a:ext>
            </a:extLst>
          </p:cNvPr>
          <p:cNvCxnSpPr/>
          <p:nvPr userDrawn="1"/>
        </p:nvCxnSpPr>
        <p:spPr>
          <a:xfrm>
            <a:off x="694270" y="4023807"/>
            <a:ext cx="1081357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D6F29B8-5A4C-3DDE-1DDD-B84B5C085DA9}"/>
              </a:ext>
            </a:extLst>
          </p:cNvPr>
          <p:cNvSpPr txBox="1"/>
          <p:nvPr userDrawn="1"/>
        </p:nvSpPr>
        <p:spPr>
          <a:xfrm>
            <a:off x="7818008" y="2975129"/>
            <a:ext cx="1600200" cy="395283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noAutofit/>
          </a:bodyPr>
          <a:lstStyle/>
          <a:p>
            <a:r>
              <a:rPr lang="en-US" sz="900" b="1">
                <a:solidFill>
                  <a:schemeClr val="bg1"/>
                </a:solidFill>
              </a:rPr>
              <a:t>Cool Gray 10</a:t>
            </a:r>
          </a:p>
          <a:p>
            <a:r>
              <a:rPr lang="en-US" sz="900">
                <a:solidFill>
                  <a:schemeClr val="bg1"/>
                </a:solidFill>
              </a:rPr>
              <a:t>RGB: 99, 102, 106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AF555A6-97AF-8ED4-EE9E-33F5D49CF7E1}"/>
              </a:ext>
            </a:extLst>
          </p:cNvPr>
          <p:cNvSpPr txBox="1"/>
          <p:nvPr userDrawn="1"/>
        </p:nvSpPr>
        <p:spPr>
          <a:xfrm>
            <a:off x="6097393" y="2975129"/>
            <a:ext cx="1600200" cy="395283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noAutofit/>
          </a:bodyPr>
          <a:lstStyle/>
          <a:p>
            <a:r>
              <a:rPr lang="en-US" sz="900" b="1">
                <a:solidFill>
                  <a:schemeClr val="tx1"/>
                </a:solidFill>
              </a:rPr>
              <a:t>Cool Gray 5</a:t>
            </a:r>
          </a:p>
          <a:p>
            <a:r>
              <a:rPr lang="en-US" sz="900">
                <a:solidFill>
                  <a:schemeClr val="tx1"/>
                </a:solidFill>
              </a:rPr>
              <a:t>RGB: 177, 179, 179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7F986CA-9DEB-DC03-DBF1-6A24D2719E8E}"/>
              </a:ext>
            </a:extLst>
          </p:cNvPr>
          <p:cNvSpPr txBox="1"/>
          <p:nvPr userDrawn="1"/>
        </p:nvSpPr>
        <p:spPr>
          <a:xfrm>
            <a:off x="4376778" y="2975129"/>
            <a:ext cx="1600200" cy="395283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noAutofit/>
          </a:bodyPr>
          <a:lstStyle/>
          <a:p>
            <a:r>
              <a:rPr lang="en-US" sz="900" b="1">
                <a:solidFill>
                  <a:schemeClr val="tx1"/>
                </a:solidFill>
              </a:rPr>
              <a:t>Cool Gray 1</a:t>
            </a:r>
          </a:p>
          <a:p>
            <a:r>
              <a:rPr lang="en-US" sz="900">
                <a:solidFill>
                  <a:schemeClr val="tx1"/>
                </a:solidFill>
              </a:rPr>
              <a:t>RGB: 217, 217, 214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4FAF87-9756-7369-920A-916A8ABEBE3A}"/>
              </a:ext>
            </a:extLst>
          </p:cNvPr>
          <p:cNvSpPr txBox="1"/>
          <p:nvPr userDrawn="1"/>
        </p:nvSpPr>
        <p:spPr>
          <a:xfrm>
            <a:off x="4376778" y="4252665"/>
            <a:ext cx="1600200" cy="2308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sz="900" b="0">
                <a:solidFill>
                  <a:schemeClr val="bg1"/>
                </a:solidFill>
              </a:rPr>
              <a:t>RGB: 123, 167, 188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2EA9186-E29F-6230-342E-0C99C8F431C1}"/>
              </a:ext>
            </a:extLst>
          </p:cNvPr>
          <p:cNvSpPr txBox="1"/>
          <p:nvPr userDrawn="1"/>
        </p:nvSpPr>
        <p:spPr>
          <a:xfrm>
            <a:off x="9538623" y="2975129"/>
            <a:ext cx="1600200" cy="395283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noAutofit/>
          </a:bodyPr>
          <a:lstStyle/>
          <a:p>
            <a:r>
              <a:rPr lang="en-US" sz="900" b="1">
                <a:solidFill>
                  <a:schemeClr val="bg1"/>
                </a:solidFill>
              </a:rPr>
              <a:t>Red 186</a:t>
            </a:r>
          </a:p>
          <a:p>
            <a:r>
              <a:rPr lang="en-US" sz="900">
                <a:solidFill>
                  <a:schemeClr val="bg1"/>
                </a:solidFill>
              </a:rPr>
              <a:t>RGB: 206, 17, 38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B8F9550-0C58-B5DB-AC53-18760A42A073}"/>
              </a:ext>
            </a:extLst>
          </p:cNvPr>
          <p:cNvSpPr txBox="1"/>
          <p:nvPr userDrawn="1"/>
        </p:nvSpPr>
        <p:spPr>
          <a:xfrm>
            <a:off x="6097393" y="4252665"/>
            <a:ext cx="1600200" cy="230832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r>
              <a:rPr lang="en-US" sz="900" b="0">
                <a:solidFill>
                  <a:schemeClr val="bg1"/>
                </a:solidFill>
              </a:rPr>
              <a:t>RGB: 183, 169, 154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A94DDDD-08AF-823A-E89F-47FD078CA228}"/>
              </a:ext>
            </a:extLst>
          </p:cNvPr>
          <p:cNvSpPr txBox="1"/>
          <p:nvPr userDrawn="1"/>
        </p:nvSpPr>
        <p:spPr>
          <a:xfrm>
            <a:off x="8947053" y="1714500"/>
            <a:ext cx="2191770" cy="114114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noAutofit/>
          </a:bodyPr>
          <a:lstStyle/>
          <a:p>
            <a:r>
              <a:rPr lang="en-US" sz="900" b="1">
                <a:solidFill>
                  <a:schemeClr val="bg1"/>
                </a:solidFill>
              </a:rPr>
              <a:t>Black</a:t>
            </a:r>
          </a:p>
          <a:p>
            <a:r>
              <a:rPr lang="en-US" sz="900">
                <a:solidFill>
                  <a:schemeClr val="bg1"/>
                </a:solidFill>
              </a:rPr>
              <a:t>RGB: 0, 0, 0</a:t>
            </a:r>
          </a:p>
        </p:txBody>
      </p:sp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8E51B1D8-D88B-6BDB-63A9-DE306AF9E626}"/>
              </a:ext>
            </a:extLst>
          </p:cNvPr>
          <p:cNvSpPr>
            <a:spLocks noGrp="1"/>
          </p:cNvSpPr>
          <p:nvPr>
            <p:ph type="ftr" sz="quarter" idx="3"/>
            <p:custDataLst>
              <p:tags r:id="rId1"/>
            </p:custDataLst>
          </p:nvPr>
        </p:nvSpPr>
        <p:spPr>
          <a:xfrm>
            <a:off x="0" y="6356350"/>
            <a:ext cx="12192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en-US" b="0" i="0" u="none">
                <a:solidFill>
                  <a:srgbClr val="000000"/>
                </a:solidFill>
              </a:defRPr>
            </a:lvl1pPr>
          </a:lstStyle>
          <a:p>
            <a:r>
              <a:rPr lang="en-US"/>
              <a:t>Raytheon Company - Approved for Public Disclosure</a:t>
            </a:r>
          </a:p>
        </p:txBody>
      </p:sp>
    </p:spTree>
    <p:extLst>
      <p:ext uri="{BB962C8B-B14F-4D97-AF65-F5344CB8AC3E}">
        <p14:creationId xmlns:p14="http://schemas.microsoft.com/office/powerpoint/2010/main" val="428345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>
          <a:xfrm>
            <a:off x="694944" y="466347"/>
            <a:ext cx="10811256" cy="676653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/>
            </a:lvl1pPr>
          </a:lstStyle>
          <a:p>
            <a:r>
              <a:rPr lang="en-US"/>
              <a:t>Title. 32 pt. black. Bold. Sentence case. Two lines max.</a:t>
            </a:r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7CEB5585-C834-0985-6E75-F76DB3DE98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3397" y="6433754"/>
            <a:ext cx="531946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lang="en-US" sz="1200" kern="1200" smtClean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fld id="{07165E6F-54ED-4977-A15E-D44BE7238A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F14AEA4D-FE96-F1F5-2440-7C76574E812A}"/>
              </a:ext>
            </a:extLst>
          </p:cNvPr>
          <p:cNvSpPr>
            <a:spLocks noGrp="1"/>
          </p:cNvSpPr>
          <p:nvPr>
            <p:ph type="ftr" sz="quarter" idx="3"/>
            <p:custDataLst>
              <p:tags r:id="rId1"/>
            </p:custDataLst>
          </p:nvPr>
        </p:nvSpPr>
        <p:spPr>
          <a:xfrm>
            <a:off x="0" y="6356350"/>
            <a:ext cx="12192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en-US" b="0" i="0" u="none" dirty="0">
                <a:solidFill>
                  <a:srgbClr val="000000"/>
                </a:solidFill>
              </a:defRPr>
            </a:lvl1pPr>
          </a:lstStyle>
          <a:p>
            <a:r>
              <a:rPr lang="en-US"/>
              <a:t>RTX Corporation (Corporate) - Company Use</a:t>
            </a:r>
          </a:p>
        </p:txBody>
      </p:sp>
    </p:spTree>
    <p:extLst>
      <p:ext uri="{BB962C8B-B14F-4D97-AF65-F5344CB8AC3E}">
        <p14:creationId xmlns:p14="http://schemas.microsoft.com/office/powerpoint/2010/main" val="365079786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Body"/>
          <p:cNvSpPr>
            <a:spLocks noGrp="1"/>
          </p:cNvSpPr>
          <p:nvPr>
            <p:ph type="body" sz="quarter" idx="13" hasCustomPrompt="1"/>
          </p:nvPr>
        </p:nvSpPr>
        <p:spPr>
          <a:xfrm>
            <a:off x="685799" y="1476000"/>
            <a:ext cx="10829543" cy="4315200"/>
          </a:xfrm>
          <a:noFill/>
        </p:spPr>
        <p:txBody>
          <a:bodyPr/>
          <a:lstStyle>
            <a:lvl1pPr marL="288925" indent="-28892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  <a:defRPr lang="en-US" sz="2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9913" indent="-2809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defRPr lang="en-US" sz="2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1688" indent="-2317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defRPr lang="en-US" sz="2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82675" indent="-2809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16038" indent="-2333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defRPr lang="en-US" sz="2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Main bullet. 28 pt. black.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>
          <a:xfrm>
            <a:off x="694944" y="466347"/>
            <a:ext cx="10811256" cy="676653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/>
            </a:lvl1pPr>
          </a:lstStyle>
          <a:p>
            <a:r>
              <a:rPr lang="en-US"/>
              <a:t>Title. 32 pt. black. Bold. Sentence case. Two lines max.</a:t>
            </a:r>
          </a:p>
        </p:txBody>
      </p:sp>
      <p:sp>
        <p:nvSpPr>
          <p:cNvPr id="2" name="Takeaway bar">
            <a:extLst>
              <a:ext uri="{FF2B5EF4-FFF2-40B4-BE49-F238E27FC236}">
                <a16:creationId xmlns:a16="http://schemas.microsoft.com/office/drawing/2014/main" id="{8F3A43FB-9FBA-E24C-1C15-E32F1866C8D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4944" y="5865760"/>
            <a:ext cx="10820399" cy="320088"/>
          </a:xfrm>
          <a:solidFill>
            <a:schemeClr val="accent1"/>
          </a:solidFill>
        </p:spPr>
        <p:txBody>
          <a:bodyPr vert="horz" wrap="square" lIns="621792" tIns="36576" rIns="621792" bIns="36576" rtlCol="0" anchor="b" anchorCtr="0">
            <a:spAutoFit/>
          </a:bodyPr>
          <a:lstStyle>
            <a:lvl1pPr marL="0" indent="0" algn="ctr" defTabSz="0">
              <a:lnSpc>
                <a:spcPct val="100000"/>
              </a:lnSpc>
              <a:spcBef>
                <a:spcPts val="0"/>
              </a:spcBef>
              <a:buFontTx/>
              <a:buNone/>
              <a:defRPr lang="en-US" sz="1600" b="1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lvl="0" indent="0" algn="ctr">
              <a:buNone/>
            </a:pPr>
            <a:r>
              <a:rPr lang="en-US"/>
              <a:t>Optional takeaway bar. Black. Bold. 16 pt. Centered. Sentence case.</a:t>
            </a:r>
          </a:p>
        </p:txBody>
      </p:sp>
      <p:sp>
        <p:nvSpPr>
          <p:cNvPr id="3" name="Slide number">
            <a:extLst>
              <a:ext uri="{FF2B5EF4-FFF2-40B4-BE49-F238E27FC236}">
                <a16:creationId xmlns:a16="http://schemas.microsoft.com/office/drawing/2014/main" id="{1FA8D734-2FCE-8F54-C61F-7DDD193F11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3397" y="6433754"/>
            <a:ext cx="531946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lang="en-US" sz="1200" kern="1200" smtClean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fld id="{07165E6F-54ED-4977-A15E-D44BE7238A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CD24D308-A5FE-7A58-BD35-187C57593110}"/>
              </a:ext>
            </a:extLst>
          </p:cNvPr>
          <p:cNvSpPr>
            <a:spLocks noGrp="1"/>
          </p:cNvSpPr>
          <p:nvPr>
            <p:ph type="ftr" sz="quarter" idx="3"/>
            <p:custDataLst>
              <p:tags r:id="rId1"/>
            </p:custDataLst>
          </p:nvPr>
        </p:nvSpPr>
        <p:spPr>
          <a:xfrm>
            <a:off x="0" y="6356350"/>
            <a:ext cx="12192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en-US" sz="800" b="0" i="0" u="none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RTX Corporation (Corporate) - Company Use</a:t>
            </a:r>
          </a:p>
        </p:txBody>
      </p:sp>
    </p:spTree>
    <p:extLst>
      <p:ext uri="{BB962C8B-B14F-4D97-AF65-F5344CB8AC3E}">
        <p14:creationId xmlns:p14="http://schemas.microsoft.com/office/powerpoint/2010/main" val="342437424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/phot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7" hasCustomPrompt="1"/>
          </p:nvPr>
        </p:nvSpPr>
        <p:spPr>
          <a:xfrm>
            <a:off x="4381500" y="1572733"/>
            <a:ext cx="7124700" cy="3903034"/>
          </a:xfrm>
          <a:solidFill>
            <a:schemeClr val="accent2">
              <a:lumMod val="20000"/>
              <a:lumOff val="80000"/>
            </a:schemeClr>
          </a:solidFill>
        </p:spPr>
        <p:txBody>
          <a:bodyPr tIns="1188720"/>
          <a:lstStyle>
            <a:lvl1pPr marL="0" indent="0" algn="ctr">
              <a:buNone/>
              <a:defRPr/>
            </a:lvl1pPr>
          </a:lstStyle>
          <a:p>
            <a:r>
              <a:rPr lang="en-US"/>
              <a:t>Click to insert photo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21" hasCustomPrompt="1"/>
          </p:nvPr>
        </p:nvSpPr>
        <p:spPr>
          <a:xfrm>
            <a:off x="695325" y="1572733"/>
            <a:ext cx="3419475" cy="590931"/>
          </a:xfrm>
          <a:noFill/>
        </p:spPr>
        <p:txBody>
          <a:bodyPr wrap="square" bIns="91440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 sz="1800" b="1" baseline="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Subhead 18 pt. black. Bold. Sentence case.</a:t>
            </a:r>
          </a:p>
        </p:txBody>
      </p:sp>
      <p:sp>
        <p:nvSpPr>
          <p:cNvPr id="10" name="Title 5"/>
          <p:cNvSpPr>
            <a:spLocks noGrp="1"/>
          </p:cNvSpPr>
          <p:nvPr>
            <p:ph type="title" hasCustomPrompt="1"/>
          </p:nvPr>
        </p:nvSpPr>
        <p:spPr>
          <a:xfrm>
            <a:off x="694944" y="466347"/>
            <a:ext cx="10811256" cy="676653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/>
            </a:lvl1pPr>
          </a:lstStyle>
          <a:p>
            <a:r>
              <a:rPr lang="en-US"/>
              <a:t>Title. 32 pt. black. Bold. Sentence case. Two lines max.</a:t>
            </a:r>
          </a:p>
        </p:txBody>
      </p:sp>
      <p:sp>
        <p:nvSpPr>
          <p:cNvPr id="2" name="Body 1">
            <a:extLst>
              <a:ext uri="{FF2B5EF4-FFF2-40B4-BE49-F238E27FC236}">
                <a16:creationId xmlns:a16="http://schemas.microsoft.com/office/drawing/2014/main" id="{82C03A76-7437-CCE5-AA77-D22BE8AE05E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0933" y="2247900"/>
            <a:ext cx="3423867" cy="3227867"/>
          </a:xfrm>
          <a:noFill/>
        </p:spPr>
        <p:txBody>
          <a:bodyPr rIns="182880"/>
          <a:lstStyle>
            <a:lvl1pPr marL="219456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defRPr lang="en-US" sz="1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8150" indent="-2047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90563" indent="-2333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383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7763" indent="-2333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Main bullet. 18 pt. black.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akeaway bar">
            <a:extLst>
              <a:ext uri="{FF2B5EF4-FFF2-40B4-BE49-F238E27FC236}">
                <a16:creationId xmlns:a16="http://schemas.microsoft.com/office/drawing/2014/main" id="{67AD0891-A881-5DC1-1013-43191733147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4944" y="5865760"/>
            <a:ext cx="10820399" cy="320088"/>
          </a:xfrm>
          <a:solidFill>
            <a:schemeClr val="accent1"/>
          </a:solidFill>
        </p:spPr>
        <p:txBody>
          <a:bodyPr vert="horz" wrap="square" lIns="621792" tIns="36576" rIns="621792" bIns="36576" rtlCol="0" anchor="b" anchorCtr="0">
            <a:spAutoFit/>
          </a:bodyPr>
          <a:lstStyle>
            <a:lvl1pPr marL="0" indent="0" algn="ctr" defTabSz="0">
              <a:lnSpc>
                <a:spcPct val="100000"/>
              </a:lnSpc>
              <a:spcBef>
                <a:spcPts val="0"/>
              </a:spcBef>
              <a:buFontTx/>
              <a:buNone/>
              <a:defRPr lang="en-US" sz="1600" b="1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lvl="0" indent="0" algn="ctr">
              <a:buNone/>
            </a:pPr>
            <a:r>
              <a:rPr lang="en-US" dirty="0"/>
              <a:t>Optional takeaway bar. Black. Bold. 16 pt. Centered. Sentence case.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0052439E-9AF4-ACA4-C314-22E8A138FF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3397" y="6433754"/>
            <a:ext cx="531946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lang="en-US" sz="1200" kern="1200" smtClean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fld id="{07165E6F-54ED-4977-A15E-D44BE7238A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30A94E0E-1168-B5D9-5868-49CAFE571E67}"/>
              </a:ext>
            </a:extLst>
          </p:cNvPr>
          <p:cNvSpPr>
            <a:spLocks noGrp="1"/>
          </p:cNvSpPr>
          <p:nvPr>
            <p:ph type="ftr" sz="quarter" idx="3"/>
            <p:custDataLst>
              <p:tags r:id="rId1"/>
            </p:custDataLst>
          </p:nvPr>
        </p:nvSpPr>
        <p:spPr>
          <a:xfrm>
            <a:off x="0" y="6356350"/>
            <a:ext cx="12192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en-US" b="0" i="0" u="none">
                <a:solidFill>
                  <a:srgbClr val="000000"/>
                </a:solidFill>
              </a:defRPr>
            </a:lvl1pPr>
          </a:lstStyle>
          <a:p>
            <a:r>
              <a:rPr lang="en-US"/>
              <a:t>Raytheon Company - Approved for Public Disclosure</a:t>
            </a:r>
          </a:p>
        </p:txBody>
      </p:sp>
    </p:spTree>
    <p:extLst>
      <p:ext uri="{BB962C8B-B14F-4D97-AF65-F5344CB8AC3E}">
        <p14:creationId xmlns:p14="http://schemas.microsoft.com/office/powerpoint/2010/main" val="38835820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1416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ags" Target="../tags/tag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5" Type="http://schemas.openxmlformats.org/officeDocument/2006/relationships/slideLayout" Target="../slideLayouts/slideLayout10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9.xml"/><Relationship Id="rId9" Type="http://schemas.openxmlformats.org/officeDocument/2006/relationships/tags" Target="../tags/tag7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.png"/><Relationship Id="rId4" Type="http://schemas.openxmlformats.org/officeDocument/2006/relationships/tags" Target="../tags/tag15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9.xml"/><Relationship Id="rId10" Type="http://schemas.openxmlformats.org/officeDocument/2006/relationships/image" Target="../media/image10.png"/><Relationship Id="rId4" Type="http://schemas.openxmlformats.org/officeDocument/2006/relationships/slideLayout" Target="../slideLayouts/slideLayout18.xml"/><Relationship Id="rId9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esenters"/>
          <p:cNvSpPr>
            <a:spLocks noGrp="1"/>
          </p:cNvSpPr>
          <p:nvPr>
            <p:ph type="body" idx="1"/>
          </p:nvPr>
        </p:nvSpPr>
        <p:spPr>
          <a:xfrm>
            <a:off x="647700" y="3811347"/>
            <a:ext cx="3581400" cy="33393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647700" y="2743200"/>
            <a:ext cx="10896600" cy="701842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7" name="Copyright"/>
          <p:cNvSpPr txBox="1">
            <a:spLocks noChangeArrowheads="1"/>
          </p:cNvSpPr>
          <p:nvPr userDrawn="1"/>
        </p:nvSpPr>
        <p:spPr bwMode="auto">
          <a:xfrm>
            <a:off x="183390" y="6579155"/>
            <a:ext cx="1523001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marL="230188" indent="-2301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10000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10000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10000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10000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 algn="l"/>
            <a:r>
              <a:rPr lang="en-US" sz="600" dirty="0">
                <a:latin typeface="Arial" pitchFamily="34" charset="0"/>
                <a:cs typeface="Arial" pitchFamily="34" charset="0"/>
              </a:rPr>
              <a:t>© 2024</a:t>
            </a:r>
            <a:r>
              <a:rPr lang="en-US" sz="600" baseline="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600" dirty="0"/>
              <a:t>Raytheon Company.</a:t>
            </a:r>
            <a:br>
              <a:rPr lang="en-US" sz="600" dirty="0"/>
            </a:br>
            <a:r>
              <a:rPr lang="en-US" sz="600" dirty="0"/>
              <a:t>All rights reserved.</a:t>
            </a:r>
          </a:p>
        </p:txBody>
      </p:sp>
      <p:sp>
        <p:nvSpPr>
          <p:cNvPr id="9" name="Copyright"/>
          <p:cNvSpPr txBox="1">
            <a:spLocks noChangeArrowheads="1"/>
          </p:cNvSpPr>
          <p:nvPr userDrawn="1"/>
        </p:nvSpPr>
        <p:spPr bwMode="auto">
          <a:xfrm>
            <a:off x="4963949" y="6956980"/>
            <a:ext cx="2264102" cy="92333"/>
          </a:xfrm>
          <a:prstGeom prst="rect">
            <a:avLst/>
          </a:prstGeom>
          <a:solidFill>
            <a:srgbClr val="E6E6E6"/>
          </a:solidFill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marL="230188" indent="-2301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10000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10000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10000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10000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 algn="ctr"/>
            <a:endParaRPr lang="en-US" sz="600">
              <a:solidFill>
                <a:schemeClr val="bg1"/>
              </a:solidFill>
            </a:endParaRP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E7E6FC70-E06D-901D-A20B-AC0AC8CC254C}"/>
              </a:ext>
            </a:extLst>
          </p:cNvPr>
          <p:cNvSpPr>
            <a:spLocks noGrp="1"/>
          </p:cNvSpPr>
          <p:nvPr>
            <p:ph type="ftr" sz="quarter" idx="3"/>
            <p:custDataLst>
              <p:tags r:id="rId7"/>
            </p:custDataLst>
          </p:nvPr>
        </p:nvSpPr>
        <p:spPr>
          <a:xfrm>
            <a:off x="0" y="6356350"/>
            <a:ext cx="12192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en-US" sz="800" b="0" i="0" u="none">
                <a:solidFill>
                  <a:srgbClr val="000000"/>
                </a:solidFill>
              </a:defRPr>
            </a:lvl1pPr>
          </a:lstStyle>
          <a:p>
            <a:r>
              <a:rPr lang="en-US"/>
              <a:t>Raytheon Company - Approved for Public Disclosure</a:t>
            </a:r>
          </a:p>
        </p:txBody>
      </p:sp>
    </p:spTree>
    <p:extLst>
      <p:ext uri="{BB962C8B-B14F-4D97-AF65-F5344CB8AC3E}">
        <p14:creationId xmlns:p14="http://schemas.microsoft.com/office/powerpoint/2010/main" val="18159820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2" r:id="rId2"/>
    <p:sldLayoutId id="2147483702" r:id="rId3"/>
    <p:sldLayoutId id="2147483703" r:id="rId4"/>
    <p:sldLayoutId id="2147483701" r:id="rId5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0" rtl="0" eaLnBrk="1" latinLnBrk="0" hangingPunct="1">
        <a:lnSpc>
          <a:spcPct val="90000"/>
        </a:lnSpc>
        <a:spcBef>
          <a:spcPts val="0"/>
        </a:spcBef>
        <a:buSzPct val="115000"/>
        <a:buFont typeface="Arial" panose="020B0604020202020204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365760" indent="-182880" algn="l" defTabSz="914400" rtl="0" eaLnBrk="1" latinLnBrk="0" hangingPunct="1">
        <a:lnSpc>
          <a:spcPct val="90000"/>
        </a:lnSpc>
        <a:spcBef>
          <a:spcPts val="500"/>
        </a:spcBef>
        <a:buSzPct val="100000"/>
        <a:buFont typeface="Arial" panose="020B0604020202020204" pitchFamily="34" charset="0"/>
        <a:buChar char="–"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" indent="-182880" algn="l" defTabSz="914400" rtl="0" eaLnBrk="1" latinLnBrk="0" hangingPunct="1">
        <a:lnSpc>
          <a:spcPct val="90000"/>
        </a:lnSpc>
        <a:spcBef>
          <a:spcPts val="500"/>
        </a:spcBef>
        <a:buSzPct val="115000"/>
        <a:buFont typeface="Arial" panose="020B0604020202020204" pitchFamily="34" charset="0"/>
        <a:buChar char="•"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3pPr>
      <a:lvl4pPr marL="731520" indent="-182880" algn="l" defTabSz="914400" rtl="0" eaLnBrk="1" latinLnBrk="0" hangingPunct="1">
        <a:lnSpc>
          <a:spcPct val="90000"/>
        </a:lnSpc>
        <a:spcBef>
          <a:spcPts val="500"/>
        </a:spcBef>
        <a:buSzPct val="100000"/>
        <a:buFont typeface="Arial" panose="020B0604020202020204" pitchFamily="34" charset="0"/>
        <a:buChar char="–"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-182880" algn="l" defTabSz="914400" rtl="0" eaLnBrk="1" latinLnBrk="0" hangingPunct="1">
        <a:lnSpc>
          <a:spcPct val="90000"/>
        </a:lnSpc>
        <a:spcBef>
          <a:spcPts val="500"/>
        </a:spcBef>
        <a:buSzPct val="115000"/>
        <a:buFont typeface="Arial" panose="020B0604020202020204" pitchFamily="34" charset="0"/>
        <a:buChar char="•"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32" userDrawn="1">
          <p15:clr>
            <a:srgbClr val="A4A3A4"/>
          </p15:clr>
        </p15:guide>
        <p15:guide id="3" pos="7248" userDrawn="1">
          <p15:clr>
            <a:srgbClr val="A4A3A4"/>
          </p15:clr>
        </p15:guide>
        <p15:guide id="5" pos="1416" userDrawn="1">
          <p15:clr>
            <a:srgbClr val="A4A3A4"/>
          </p15:clr>
        </p15:guide>
        <p15:guide id="6" pos="1608" userDrawn="1">
          <p15:clr>
            <a:srgbClr val="A4A3A4"/>
          </p15:clr>
        </p15:guide>
        <p15:guide id="7" pos="2592" userDrawn="1">
          <p15:clr>
            <a:srgbClr val="A4A3A4"/>
          </p15:clr>
        </p15:guide>
        <p15:guide id="8" pos="2760" userDrawn="1">
          <p15:clr>
            <a:srgbClr val="A4A3A4"/>
          </p15:clr>
        </p15:guide>
        <p15:guide id="9" pos="3744" userDrawn="1">
          <p15:clr>
            <a:srgbClr val="A4A3A4"/>
          </p15:clr>
        </p15:guide>
        <p15:guide id="10" pos="3936" userDrawn="1">
          <p15:clr>
            <a:srgbClr val="A4A3A4"/>
          </p15:clr>
        </p15:guide>
        <p15:guide id="11" pos="4920" userDrawn="1">
          <p15:clr>
            <a:srgbClr val="A4A3A4"/>
          </p15:clr>
        </p15:guide>
        <p15:guide id="12" pos="5088" userDrawn="1">
          <p15:clr>
            <a:srgbClr val="A4A3A4"/>
          </p15:clr>
        </p15:guide>
        <p15:guide id="13" pos="6072" userDrawn="1">
          <p15:clr>
            <a:srgbClr val="A4A3A4"/>
          </p15:clr>
        </p15:guide>
        <p15:guide id="14" pos="6264" userDrawn="1">
          <p15:clr>
            <a:srgbClr val="A4A3A4"/>
          </p15:clr>
        </p15:guide>
        <p15:guide id="15" orient="horz" pos="3888" userDrawn="1">
          <p15:clr>
            <a:srgbClr val="547EBF"/>
          </p15:clr>
        </p15:guide>
        <p15:guide id="16" orient="horz" pos="1296" userDrawn="1">
          <p15:clr>
            <a:srgbClr val="547EBF"/>
          </p15:clr>
        </p15:guide>
        <p15:guide id="17" orient="horz" pos="2616" userDrawn="1">
          <p15:clr>
            <a:srgbClr val="547EBF"/>
          </p15:clr>
        </p15:guide>
        <p15:guide id="18" orient="horz" pos="2976" userDrawn="1">
          <p15:clr>
            <a:srgbClr val="547EBF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"/>
          <p:cNvSpPr>
            <a:spLocks noGrp="1"/>
          </p:cNvSpPr>
          <p:nvPr>
            <p:ph type="sldNum" sz="quarter" idx="4"/>
          </p:nvPr>
        </p:nvSpPr>
        <p:spPr>
          <a:xfrm>
            <a:off x="10983397" y="6433754"/>
            <a:ext cx="531946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lang="en-US" sz="1200" kern="1200" smtClean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fld id="{07165E6F-54ED-4977-A15E-D44BE7238A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Body"/>
          <p:cNvSpPr>
            <a:spLocks noGrp="1"/>
          </p:cNvSpPr>
          <p:nvPr>
            <p:ph type="body" idx="1"/>
          </p:nvPr>
        </p:nvSpPr>
        <p:spPr>
          <a:xfrm>
            <a:off x="685800" y="1476001"/>
            <a:ext cx="10821419" cy="43152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Main bullet. 24 pt. black.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itle Placeholder 14"/>
          <p:cNvSpPr>
            <a:spLocks noGrp="1"/>
          </p:cNvSpPr>
          <p:nvPr>
            <p:ph type="title"/>
          </p:nvPr>
        </p:nvSpPr>
        <p:spPr>
          <a:xfrm>
            <a:off x="694944" y="463255"/>
            <a:ext cx="10811256" cy="67974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694944" y="126143"/>
            <a:ext cx="10820399" cy="0"/>
          </a:xfrm>
          <a:prstGeom prst="line">
            <a:avLst/>
          </a:prstGeom>
          <a:ln w="2540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Shape&#10;&#10;Description automatically generated with medium confidence">
            <a:extLst>
              <a:ext uri="{FF2B5EF4-FFF2-40B4-BE49-F238E27FC236}">
                <a16:creationId xmlns:a16="http://schemas.microsoft.com/office/drawing/2014/main" id="{175A325A-274D-523A-58A9-14A844BAD1C2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325541" y="6346961"/>
            <a:ext cx="1110460" cy="296293"/>
          </a:xfrm>
          <a:prstGeom prst="rect">
            <a:avLst/>
          </a:prstGeom>
        </p:spPr>
      </p:pic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D2BB04E4-47ED-E050-23E4-C7A5C7D7FD6B}"/>
              </a:ext>
            </a:extLst>
          </p:cNvPr>
          <p:cNvSpPr>
            <a:spLocks noGrp="1"/>
          </p:cNvSpPr>
          <p:nvPr>
            <p:ph type="ftr" sz="quarter" idx="3"/>
            <p:custDataLst>
              <p:tags r:id="rId9"/>
            </p:custDataLst>
          </p:nvPr>
        </p:nvSpPr>
        <p:spPr>
          <a:xfrm>
            <a:off x="0" y="6356350"/>
            <a:ext cx="12192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en-US" sz="800" b="0" i="0" u="none" dirty="0">
                <a:solidFill>
                  <a:srgbClr val="000000"/>
                </a:solidFill>
              </a:defRPr>
            </a:lvl1pPr>
          </a:lstStyle>
          <a:p>
            <a:r>
              <a:rPr lang="en-US"/>
              <a:t>RTX Corporation (Corporate) - Company Use</a:t>
            </a:r>
          </a:p>
        </p:txBody>
      </p:sp>
    </p:spTree>
    <p:extLst>
      <p:ext uri="{BB962C8B-B14F-4D97-AF65-F5344CB8AC3E}">
        <p14:creationId xmlns:p14="http://schemas.microsoft.com/office/powerpoint/2010/main" val="40803277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92" r:id="rId2"/>
    <p:sldLayoutId id="2147483695" r:id="rId3"/>
    <p:sldLayoutId id="2147483669" r:id="rId4"/>
    <p:sldLayoutId id="2147483664" r:id="rId5"/>
    <p:sldLayoutId id="2147483694" r:id="rId6"/>
    <p:sldLayoutId id="2147483704" r:id="rId7"/>
  </p:sldLayoutIdLst>
  <p:hf hdr="0" dt="0"/>
  <p:txStyles>
    <p:titleStyle>
      <a:lvl1pPr marL="0" algn="l" defTabSz="914400" rtl="0" eaLnBrk="1" latinLnBrk="0" hangingPunct="1">
        <a:lnSpc>
          <a:spcPct val="80000"/>
        </a:lnSpc>
        <a:spcBef>
          <a:spcPct val="0"/>
        </a:spcBef>
        <a:buNone/>
        <a:defRPr lang="en-US" sz="3200" b="1" kern="1200" baseline="0" dirty="0">
          <a:solidFill>
            <a:schemeClr val="tx1"/>
          </a:solidFill>
          <a:latin typeface="+mj-lt"/>
          <a:ea typeface="+mj-ea"/>
          <a:cs typeface="Arial" panose="020B0604020202020204" pitchFamily="34" charset="0"/>
        </a:defRPr>
      </a:lvl1pPr>
    </p:titleStyle>
    <p:bodyStyle>
      <a:lvl1pPr marL="219456" indent="-219456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SzPct val="100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38912" indent="-219456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SzPct val="100000"/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21792" indent="-219456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841248" indent="-219456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SzPct val="100000"/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060704" indent="-219456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7248" userDrawn="1">
          <p15:clr>
            <a:srgbClr val="547EBF"/>
          </p15:clr>
        </p15:guide>
        <p15:guide id="3" pos="432" userDrawn="1">
          <p15:clr>
            <a:srgbClr val="547EBF"/>
          </p15:clr>
        </p15:guide>
        <p15:guide id="4" orient="horz" pos="3888" userDrawn="1">
          <p15:clr>
            <a:srgbClr val="547EBF"/>
          </p15:clr>
        </p15:guide>
        <p15:guide id="5" orient="horz" pos="288" userDrawn="1">
          <p15:clr>
            <a:srgbClr val="547EBF"/>
          </p15:clr>
        </p15:guide>
        <p15:guide id="6" pos="1416" userDrawn="1">
          <p15:clr>
            <a:srgbClr val="A4A3A4"/>
          </p15:clr>
        </p15:guide>
        <p15:guide id="7" pos="1608" userDrawn="1">
          <p15:clr>
            <a:srgbClr val="A4A3A4"/>
          </p15:clr>
        </p15:guide>
        <p15:guide id="8" pos="3744" userDrawn="1">
          <p15:clr>
            <a:srgbClr val="A4A3A4"/>
          </p15:clr>
        </p15:guide>
        <p15:guide id="9" pos="3936" userDrawn="1">
          <p15:clr>
            <a:srgbClr val="A4A3A4"/>
          </p15:clr>
        </p15:guide>
        <p15:guide id="10" pos="4920" userDrawn="1">
          <p15:clr>
            <a:srgbClr val="A4A3A4"/>
          </p15:clr>
        </p15:guide>
        <p15:guide id="11" pos="5088" userDrawn="1">
          <p15:clr>
            <a:srgbClr val="A4A3A4"/>
          </p15:clr>
        </p15:guide>
        <p15:guide id="12" pos="6072" userDrawn="1">
          <p15:clr>
            <a:srgbClr val="A4A3A4"/>
          </p15:clr>
        </p15:guide>
        <p15:guide id="13" pos="6264" userDrawn="1">
          <p15:clr>
            <a:srgbClr val="A4A3A4"/>
          </p15:clr>
        </p15:guide>
        <p15:guide id="14" pos="2592" userDrawn="1">
          <p15:clr>
            <a:srgbClr val="A4A3A4"/>
          </p15:clr>
        </p15:guide>
        <p15:guide id="15" pos="2760" userDrawn="1">
          <p15:clr>
            <a:srgbClr val="A4A3A4"/>
          </p15:clr>
        </p15:guide>
        <p15:guide id="16" orient="horz" pos="720" userDrawn="1">
          <p15:clr>
            <a:srgbClr val="547EBF"/>
          </p15:clr>
        </p15:guide>
        <p15:guide id="17" orient="horz" pos="480" userDrawn="1">
          <p15:clr>
            <a:srgbClr val="547EBF"/>
          </p15:clr>
        </p15:guide>
        <p15:guide id="18" orient="horz" pos="984" userDrawn="1">
          <p15:clr>
            <a:srgbClr val="F26B43"/>
          </p15:clr>
        </p15:guide>
        <p15:guide id="19" orient="horz" pos="3648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esenters"/>
          <p:cNvSpPr>
            <a:spLocks noGrp="1"/>
          </p:cNvSpPr>
          <p:nvPr>
            <p:ph type="body" idx="1"/>
          </p:nvPr>
        </p:nvSpPr>
        <p:spPr>
          <a:xfrm>
            <a:off x="685800" y="3900728"/>
            <a:ext cx="3581400" cy="33393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685800" y="1874225"/>
            <a:ext cx="10820400" cy="1661993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C547A21D-2A8F-FEFE-660B-5ECF70D43F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3397" y="6433754"/>
            <a:ext cx="531946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lang="en-US" sz="1200" kern="1200" smtClean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fld id="{07165E6F-54ED-4977-A15E-D44BE7238A65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2D74D1CD-6FE0-0634-B3A8-7D97C43D8474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25541" y="6346961"/>
            <a:ext cx="1110460" cy="296293"/>
          </a:xfrm>
          <a:prstGeom prst="rect">
            <a:avLst/>
          </a:prstGeom>
        </p:spPr>
      </p:pic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DBBC3842-B43E-7139-7436-7723D2F48708}"/>
              </a:ext>
            </a:extLst>
          </p:cNvPr>
          <p:cNvSpPr>
            <a:spLocks noGrp="1"/>
          </p:cNvSpPr>
          <p:nvPr>
            <p:ph type="ftr" sz="quarter" idx="3"/>
            <p:custDataLst>
              <p:tags r:id="rId4"/>
            </p:custDataLst>
          </p:nvPr>
        </p:nvSpPr>
        <p:spPr>
          <a:xfrm>
            <a:off x="0" y="6356350"/>
            <a:ext cx="12192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en-US" sz="800" b="0" i="0" u="none">
                <a:solidFill>
                  <a:srgbClr val="000000"/>
                </a:solidFill>
              </a:defRPr>
            </a:lvl1pPr>
          </a:lstStyle>
          <a:p>
            <a:r>
              <a:rPr lang="en-US"/>
              <a:t>RTX Corporation (Corporate) - Company Use</a:t>
            </a:r>
          </a:p>
        </p:txBody>
      </p:sp>
    </p:spTree>
    <p:extLst>
      <p:ext uri="{BB962C8B-B14F-4D97-AF65-F5344CB8AC3E}">
        <p14:creationId xmlns:p14="http://schemas.microsoft.com/office/powerpoint/2010/main" val="1495502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86" r:id="rId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5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0" rtl="0" eaLnBrk="1" latinLnBrk="0" hangingPunct="1">
        <a:lnSpc>
          <a:spcPct val="90000"/>
        </a:lnSpc>
        <a:spcBef>
          <a:spcPts val="0"/>
        </a:spcBef>
        <a:buSzPct val="115000"/>
        <a:buFont typeface="Arial" panose="020B0604020202020204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365760" indent="-182880" algn="l" defTabSz="914400" rtl="0" eaLnBrk="1" latinLnBrk="0" hangingPunct="1">
        <a:lnSpc>
          <a:spcPct val="90000"/>
        </a:lnSpc>
        <a:spcBef>
          <a:spcPts val="500"/>
        </a:spcBef>
        <a:buSzPct val="100000"/>
        <a:buFont typeface="Arial" panose="020B0604020202020204" pitchFamily="34" charset="0"/>
        <a:buChar char="–"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" indent="-182880" algn="l" defTabSz="914400" rtl="0" eaLnBrk="1" latinLnBrk="0" hangingPunct="1">
        <a:lnSpc>
          <a:spcPct val="90000"/>
        </a:lnSpc>
        <a:spcBef>
          <a:spcPts val="500"/>
        </a:spcBef>
        <a:buSzPct val="115000"/>
        <a:buFont typeface="Arial" panose="020B0604020202020204" pitchFamily="34" charset="0"/>
        <a:buChar char="•"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3pPr>
      <a:lvl4pPr marL="731520" indent="-182880" algn="l" defTabSz="914400" rtl="0" eaLnBrk="1" latinLnBrk="0" hangingPunct="1">
        <a:lnSpc>
          <a:spcPct val="90000"/>
        </a:lnSpc>
        <a:spcBef>
          <a:spcPts val="500"/>
        </a:spcBef>
        <a:buSzPct val="100000"/>
        <a:buFont typeface="Arial" panose="020B0604020202020204" pitchFamily="34" charset="0"/>
        <a:buChar char="–"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-182880" algn="l" defTabSz="914400" rtl="0" eaLnBrk="1" latinLnBrk="0" hangingPunct="1">
        <a:lnSpc>
          <a:spcPct val="90000"/>
        </a:lnSpc>
        <a:spcBef>
          <a:spcPts val="500"/>
        </a:spcBef>
        <a:buSzPct val="115000"/>
        <a:buFont typeface="Arial" panose="020B0604020202020204" pitchFamily="34" charset="0"/>
        <a:buChar char="•"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32">
          <p15:clr>
            <a:srgbClr val="A4A3A4"/>
          </p15:clr>
        </p15:guide>
        <p15:guide id="3" pos="7248">
          <p15:clr>
            <a:srgbClr val="A4A3A4"/>
          </p15:clr>
        </p15:guide>
        <p15:guide id="5" pos="1416">
          <p15:clr>
            <a:srgbClr val="A4A3A4"/>
          </p15:clr>
        </p15:guide>
        <p15:guide id="6" pos="1608">
          <p15:clr>
            <a:srgbClr val="A4A3A4"/>
          </p15:clr>
        </p15:guide>
        <p15:guide id="7" pos="2592">
          <p15:clr>
            <a:srgbClr val="A4A3A4"/>
          </p15:clr>
        </p15:guide>
        <p15:guide id="8" pos="2760">
          <p15:clr>
            <a:srgbClr val="A4A3A4"/>
          </p15:clr>
        </p15:guide>
        <p15:guide id="9" pos="3744">
          <p15:clr>
            <a:srgbClr val="A4A3A4"/>
          </p15:clr>
        </p15:guide>
        <p15:guide id="10" pos="3936">
          <p15:clr>
            <a:srgbClr val="A4A3A4"/>
          </p15:clr>
        </p15:guide>
        <p15:guide id="11" pos="4920">
          <p15:clr>
            <a:srgbClr val="A4A3A4"/>
          </p15:clr>
        </p15:guide>
        <p15:guide id="12" pos="5088">
          <p15:clr>
            <a:srgbClr val="A4A3A4"/>
          </p15:clr>
        </p15:guide>
        <p15:guide id="13" pos="6072">
          <p15:clr>
            <a:srgbClr val="A4A3A4"/>
          </p15:clr>
        </p15:guide>
        <p15:guide id="14" pos="6264">
          <p15:clr>
            <a:srgbClr val="A4A3A4"/>
          </p15:clr>
        </p15:guide>
        <p15:guide id="15" orient="horz" pos="3888">
          <p15:clr>
            <a:srgbClr val="547EBF"/>
          </p15:clr>
        </p15:guide>
        <p15:guide id="16" orient="horz" pos="1296">
          <p15:clr>
            <a:srgbClr val="547EBF"/>
          </p15:clr>
        </p15:guide>
        <p15:guide id="17" orient="horz" pos="2592">
          <p15:clr>
            <a:srgbClr val="547EBF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learspace note"/>
          <p:cNvSpPr/>
          <p:nvPr userDrawn="1"/>
        </p:nvSpPr>
        <p:spPr>
          <a:xfrm flipH="1">
            <a:off x="12488965" y="5952251"/>
            <a:ext cx="2632062" cy="439897"/>
          </a:xfrm>
          <a:prstGeom prst="homePlate">
            <a:avLst/>
          </a:prstGeom>
          <a:solidFill>
            <a:srgbClr val="F2F2F2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indent="0">
              <a:lnSpc>
                <a:spcPct val="90000"/>
              </a:lnSpc>
              <a:spcBef>
                <a:spcPts val="1000"/>
              </a:spcBef>
              <a:buSzPct val="115000"/>
              <a:buFont typeface="Arial" panose="020B0604020202020204" pitchFamily="34" charset="0"/>
              <a:buNone/>
            </a:pPr>
            <a:r>
              <a:rPr lang="en-US" sz="800" b="0" baseline="0" dirty="0">
                <a:solidFill>
                  <a:schemeClr val="tx1"/>
                </a:solidFill>
              </a:rPr>
              <a:t>Text or image elements are not permitted below the copyright or takeaway bar on any slide to allow this white space for required document markings.</a:t>
            </a:r>
          </a:p>
        </p:txBody>
      </p:sp>
      <p:sp>
        <p:nvSpPr>
          <p:cNvPr id="6" name="Slide number"/>
          <p:cNvSpPr>
            <a:spLocks noGrp="1"/>
          </p:cNvSpPr>
          <p:nvPr>
            <p:ph type="sldNum" sz="quarter" idx="4"/>
          </p:nvPr>
        </p:nvSpPr>
        <p:spPr>
          <a:xfrm>
            <a:off x="10983397" y="6380414"/>
            <a:ext cx="531946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lang="en-US" sz="12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07165E6F-54ED-4977-A15E-D44BE7238A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Body"/>
          <p:cNvSpPr>
            <a:spLocks noGrp="1"/>
          </p:cNvSpPr>
          <p:nvPr>
            <p:ph type="body" idx="1"/>
          </p:nvPr>
        </p:nvSpPr>
        <p:spPr>
          <a:xfrm>
            <a:off x="685800" y="1465411"/>
            <a:ext cx="10821419" cy="42291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Main bullet. 28 pt. black.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itle Placeholder 14"/>
          <p:cNvSpPr>
            <a:spLocks noGrp="1"/>
          </p:cNvSpPr>
          <p:nvPr>
            <p:ph type="title"/>
          </p:nvPr>
        </p:nvSpPr>
        <p:spPr>
          <a:xfrm>
            <a:off x="694944" y="463255"/>
            <a:ext cx="10811256" cy="67974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694944" y="126143"/>
            <a:ext cx="10820399" cy="0"/>
          </a:xfrm>
          <a:prstGeom prst="line">
            <a:avLst/>
          </a:prstGeom>
          <a:ln w="254000">
            <a:solidFill>
              <a:srgbClr val="CE11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914" y="6323791"/>
            <a:ext cx="1475060" cy="393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0468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</p:sldLayoutIdLst>
  <p:hf hdr="0" dt="0"/>
  <p:txStyles>
    <p:titleStyle>
      <a:lvl1pPr marL="0" algn="l" defTabSz="914400" rtl="0" eaLnBrk="1" latinLnBrk="0" hangingPunct="1">
        <a:lnSpc>
          <a:spcPct val="80000"/>
        </a:lnSpc>
        <a:spcBef>
          <a:spcPct val="0"/>
        </a:spcBef>
        <a:buNone/>
        <a:defRPr lang="en-US" sz="3200" b="1" kern="1200" baseline="0" dirty="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19456" indent="-219456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SzPct val="75000"/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38912" indent="-219456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SzPct val="100000"/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21792" indent="-219456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SzPct val="7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841248" indent="-219456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SzPct val="100000"/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060704" indent="-219456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SzPct val="7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7248">
          <p15:clr>
            <a:srgbClr val="547EBF"/>
          </p15:clr>
        </p15:guide>
        <p15:guide id="3" pos="432">
          <p15:clr>
            <a:srgbClr val="547EBF"/>
          </p15:clr>
        </p15:guide>
        <p15:guide id="4" orient="horz" pos="3888">
          <p15:clr>
            <a:srgbClr val="547EBF"/>
          </p15:clr>
        </p15:guide>
        <p15:guide id="5" orient="horz" pos="288">
          <p15:clr>
            <a:srgbClr val="547EBF"/>
          </p15:clr>
        </p15:guide>
        <p15:guide id="6" pos="1416">
          <p15:clr>
            <a:srgbClr val="A4A3A4"/>
          </p15:clr>
        </p15:guide>
        <p15:guide id="7" pos="1608">
          <p15:clr>
            <a:srgbClr val="A4A3A4"/>
          </p15:clr>
        </p15:guide>
        <p15:guide id="8" pos="3744">
          <p15:clr>
            <a:srgbClr val="A4A3A4"/>
          </p15:clr>
        </p15:guide>
        <p15:guide id="9" pos="3936">
          <p15:clr>
            <a:srgbClr val="A4A3A4"/>
          </p15:clr>
        </p15:guide>
        <p15:guide id="10" pos="4920">
          <p15:clr>
            <a:srgbClr val="A4A3A4"/>
          </p15:clr>
        </p15:guide>
        <p15:guide id="11" pos="5088">
          <p15:clr>
            <a:srgbClr val="A4A3A4"/>
          </p15:clr>
        </p15:guide>
        <p15:guide id="12" pos="6072">
          <p15:clr>
            <a:srgbClr val="A4A3A4"/>
          </p15:clr>
        </p15:guide>
        <p15:guide id="13" pos="6264">
          <p15:clr>
            <a:srgbClr val="A4A3A4"/>
          </p15:clr>
        </p15:guide>
        <p15:guide id="14" pos="2592">
          <p15:clr>
            <a:srgbClr val="A4A3A4"/>
          </p15:clr>
        </p15:guide>
        <p15:guide id="15" pos="2760">
          <p15:clr>
            <a:srgbClr val="A4A3A4"/>
          </p15:clr>
        </p15:guide>
        <p15:guide id="16" orient="horz" pos="720">
          <p15:clr>
            <a:srgbClr val="547EBF"/>
          </p15:clr>
        </p15:guide>
        <p15:guide id="17" orient="horz" pos="480">
          <p15:clr>
            <a:srgbClr val="547EBF"/>
          </p15:clr>
        </p15:guide>
        <p15:guide id="18" orient="horz" pos="984">
          <p15:clr>
            <a:srgbClr val="F26B43"/>
          </p15:clr>
        </p15:guide>
        <p15:guide id="19" orient="horz" pos="364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8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4.png"/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42.png"/><Relationship Id="rId12" Type="http://schemas.openxmlformats.org/officeDocument/2006/relationships/image" Target="../media/image48.png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27.xml"/><Relationship Id="rId6" Type="http://schemas.openxmlformats.org/officeDocument/2006/relationships/image" Target="../media/image41.png"/><Relationship Id="rId11" Type="http://schemas.openxmlformats.org/officeDocument/2006/relationships/image" Target="../media/image47.png"/><Relationship Id="rId5" Type="http://schemas.openxmlformats.org/officeDocument/2006/relationships/image" Target="../media/image40.png"/><Relationship Id="rId15" Type="http://schemas.openxmlformats.org/officeDocument/2006/relationships/image" Target="../media/image45.png"/><Relationship Id="rId4" Type="http://schemas.openxmlformats.org/officeDocument/2006/relationships/image" Target="../media/image23.png"/><Relationship Id="rId14" Type="http://schemas.openxmlformats.org/officeDocument/2006/relationships/image" Target="../media/image5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8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50.jpeg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29.xml"/><Relationship Id="rId6" Type="http://schemas.openxmlformats.org/officeDocument/2006/relationships/image" Target="../media/image49.png"/><Relationship Id="rId5" Type="http://schemas.openxmlformats.org/officeDocument/2006/relationships/image" Target="../media/image23.jpeg"/><Relationship Id="rId10" Type="http://schemas.openxmlformats.org/officeDocument/2006/relationships/image" Target="../media/image53.jpeg"/><Relationship Id="rId4" Type="http://schemas.openxmlformats.org/officeDocument/2006/relationships/image" Target="../media/image46.png"/><Relationship Id="rId9" Type="http://schemas.openxmlformats.org/officeDocument/2006/relationships/image" Target="../media/image52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55.png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30.xml"/><Relationship Id="rId6" Type="http://schemas.openxmlformats.org/officeDocument/2006/relationships/image" Target="../media/image54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72.png"/><Relationship Id="rId18" Type="http://schemas.openxmlformats.org/officeDocument/2006/relationships/image" Target="../media/image62.png"/><Relationship Id="rId3" Type="http://schemas.openxmlformats.org/officeDocument/2006/relationships/notesSlide" Target="../notesSlides/notesSlide14.xml"/><Relationship Id="rId7" Type="http://schemas.openxmlformats.org/officeDocument/2006/relationships/image" Target="../media/image66.png"/><Relationship Id="rId12" Type="http://schemas.openxmlformats.org/officeDocument/2006/relationships/image" Target="../media/image71.png"/><Relationship Id="rId17" Type="http://schemas.openxmlformats.org/officeDocument/2006/relationships/image" Target="../media/image61.png"/><Relationship Id="rId2" Type="http://schemas.openxmlformats.org/officeDocument/2006/relationships/slideLayout" Target="../slideLayouts/slideLayout9.xml"/><Relationship Id="rId16" Type="http://schemas.openxmlformats.org/officeDocument/2006/relationships/image" Target="../media/image75.png"/><Relationship Id="rId1" Type="http://schemas.openxmlformats.org/officeDocument/2006/relationships/tags" Target="../tags/tag31.xml"/><Relationship Id="rId6" Type="http://schemas.openxmlformats.org/officeDocument/2006/relationships/image" Target="../media/image65.png"/><Relationship Id="rId11" Type="http://schemas.openxmlformats.org/officeDocument/2006/relationships/image" Target="../media/image70.png"/><Relationship Id="rId5" Type="http://schemas.openxmlformats.org/officeDocument/2006/relationships/image" Target="../media/image64.png"/><Relationship Id="rId15" Type="http://schemas.openxmlformats.org/officeDocument/2006/relationships/image" Target="../media/image74.png"/><Relationship Id="rId4" Type="http://schemas.openxmlformats.org/officeDocument/2006/relationships/image" Target="../media/image63.png"/><Relationship Id="rId9" Type="http://schemas.openxmlformats.org/officeDocument/2006/relationships/image" Target="../media/image57.png"/><Relationship Id="rId14" Type="http://schemas.openxmlformats.org/officeDocument/2006/relationships/image" Target="../media/image5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13" Type="http://schemas.openxmlformats.org/officeDocument/2006/relationships/image" Target="../media/image81.png"/><Relationship Id="rId3" Type="http://schemas.openxmlformats.org/officeDocument/2006/relationships/notesSlide" Target="../notesSlides/notesSlide15.xml"/><Relationship Id="rId7" Type="http://schemas.openxmlformats.org/officeDocument/2006/relationships/image" Target="../media/image73.png"/><Relationship Id="rId12" Type="http://schemas.openxmlformats.org/officeDocument/2006/relationships/image" Target="../media/image80.png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32.xml"/><Relationship Id="rId6" Type="http://schemas.openxmlformats.org/officeDocument/2006/relationships/image" Target="../media/image69.png"/><Relationship Id="rId11" Type="http://schemas.openxmlformats.org/officeDocument/2006/relationships/image" Target="../media/image79.png"/><Relationship Id="rId5" Type="http://schemas.openxmlformats.org/officeDocument/2006/relationships/image" Target="../media/image68.png"/><Relationship Id="rId10" Type="http://schemas.openxmlformats.org/officeDocument/2006/relationships/image" Target="../media/image78.png"/><Relationship Id="rId4" Type="http://schemas.openxmlformats.org/officeDocument/2006/relationships/image" Target="../media/image67.png"/><Relationship Id="rId9" Type="http://schemas.openxmlformats.org/officeDocument/2006/relationships/image" Target="../media/image7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notesSlide" Target="../notesSlides/notesSlide16.xml"/><Relationship Id="rId7" Type="http://schemas.openxmlformats.org/officeDocument/2006/relationships/image" Target="../media/image88.png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33.xml"/><Relationship Id="rId6" Type="http://schemas.openxmlformats.org/officeDocument/2006/relationships/image" Target="../media/image87.png"/><Relationship Id="rId11" Type="http://schemas.openxmlformats.org/officeDocument/2006/relationships/image" Target="../media/image82.png"/><Relationship Id="rId5" Type="http://schemas.openxmlformats.org/officeDocument/2006/relationships/image" Target="../media/image86.png"/><Relationship Id="rId10" Type="http://schemas.openxmlformats.org/officeDocument/2006/relationships/image" Target="../media/image91.png"/><Relationship Id="rId4" Type="http://schemas.openxmlformats.org/officeDocument/2006/relationships/image" Target="../media/image85.png"/><Relationship Id="rId9" Type="http://schemas.openxmlformats.org/officeDocument/2006/relationships/image" Target="../media/image9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34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notesSlide" Target="../notesSlides/notesSlide18.xml"/><Relationship Id="rId7" Type="http://schemas.openxmlformats.org/officeDocument/2006/relationships/image" Target="../media/image96.png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35.xml"/><Relationship Id="rId6" Type="http://schemas.openxmlformats.org/officeDocument/2006/relationships/image" Target="../media/image95.png"/><Relationship Id="rId5" Type="http://schemas.openxmlformats.org/officeDocument/2006/relationships/image" Target="../media/image83.jpeg"/><Relationship Id="rId10" Type="http://schemas.openxmlformats.org/officeDocument/2006/relationships/image" Target="../media/image99.png"/><Relationship Id="rId4" Type="http://schemas.openxmlformats.org/officeDocument/2006/relationships/image" Target="../media/image93.png"/><Relationship Id="rId9" Type="http://schemas.openxmlformats.org/officeDocument/2006/relationships/image" Target="../media/image9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36.xml"/><Relationship Id="rId4" Type="http://schemas.openxmlformats.org/officeDocument/2006/relationships/image" Target="../media/image9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19.xml"/><Relationship Id="rId4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13" Type="http://schemas.openxmlformats.org/officeDocument/2006/relationships/image" Target="../media/image109.png"/><Relationship Id="rId3" Type="http://schemas.openxmlformats.org/officeDocument/2006/relationships/notesSlide" Target="../notesSlides/notesSlide20.xml"/><Relationship Id="rId7" Type="http://schemas.openxmlformats.org/officeDocument/2006/relationships/image" Target="../media/image103.png"/><Relationship Id="rId12" Type="http://schemas.openxmlformats.org/officeDocument/2006/relationships/image" Target="../media/image108.png"/><Relationship Id="rId17" Type="http://schemas.openxmlformats.org/officeDocument/2006/relationships/image" Target="../media/image113.png"/><Relationship Id="rId2" Type="http://schemas.openxmlformats.org/officeDocument/2006/relationships/slideLayout" Target="../slideLayouts/slideLayout9.xml"/><Relationship Id="rId16" Type="http://schemas.openxmlformats.org/officeDocument/2006/relationships/image" Target="../media/image100.png"/><Relationship Id="rId1" Type="http://schemas.openxmlformats.org/officeDocument/2006/relationships/tags" Target="../tags/tag37.xml"/><Relationship Id="rId6" Type="http://schemas.openxmlformats.org/officeDocument/2006/relationships/image" Target="../media/image102.png"/><Relationship Id="rId11" Type="http://schemas.openxmlformats.org/officeDocument/2006/relationships/image" Target="../media/image107.png"/><Relationship Id="rId5" Type="http://schemas.openxmlformats.org/officeDocument/2006/relationships/image" Target="../media/image97.png"/><Relationship Id="rId15" Type="http://schemas.openxmlformats.org/officeDocument/2006/relationships/image" Target="../media/image111.png"/><Relationship Id="rId10" Type="http://schemas.openxmlformats.org/officeDocument/2006/relationships/image" Target="../media/image106.png"/><Relationship Id="rId4" Type="http://schemas.openxmlformats.org/officeDocument/2006/relationships/image" Target="../media/image94.png"/><Relationship Id="rId9" Type="http://schemas.openxmlformats.org/officeDocument/2006/relationships/image" Target="../media/image105.png"/><Relationship Id="rId14" Type="http://schemas.openxmlformats.org/officeDocument/2006/relationships/image" Target="../media/image11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13" Type="http://schemas.openxmlformats.org/officeDocument/2006/relationships/image" Target="../media/image120.png"/><Relationship Id="rId18" Type="http://schemas.openxmlformats.org/officeDocument/2006/relationships/image" Target="../media/image125.png"/><Relationship Id="rId3" Type="http://schemas.openxmlformats.org/officeDocument/2006/relationships/notesSlide" Target="../notesSlides/notesSlide21.xml"/><Relationship Id="rId7" Type="http://schemas.openxmlformats.org/officeDocument/2006/relationships/image" Target="../media/image114.png"/><Relationship Id="rId12" Type="http://schemas.openxmlformats.org/officeDocument/2006/relationships/image" Target="../media/image119.png"/><Relationship Id="rId17" Type="http://schemas.openxmlformats.org/officeDocument/2006/relationships/image" Target="../media/image124.png"/><Relationship Id="rId2" Type="http://schemas.openxmlformats.org/officeDocument/2006/relationships/slideLayout" Target="../slideLayouts/slideLayout9.xml"/><Relationship Id="rId16" Type="http://schemas.openxmlformats.org/officeDocument/2006/relationships/image" Target="../media/image123.png"/><Relationship Id="rId20" Type="http://schemas.openxmlformats.org/officeDocument/2006/relationships/image" Target="../media/image127.png"/><Relationship Id="rId1" Type="http://schemas.openxmlformats.org/officeDocument/2006/relationships/tags" Target="../tags/tag38.xml"/><Relationship Id="rId6" Type="http://schemas.openxmlformats.org/officeDocument/2006/relationships/image" Target="../media/image112.png"/><Relationship Id="rId11" Type="http://schemas.openxmlformats.org/officeDocument/2006/relationships/image" Target="../media/image118.png"/><Relationship Id="rId5" Type="http://schemas.openxmlformats.org/officeDocument/2006/relationships/image" Target="../media/image101.png"/><Relationship Id="rId15" Type="http://schemas.openxmlformats.org/officeDocument/2006/relationships/image" Target="../media/image122.png"/><Relationship Id="rId10" Type="http://schemas.openxmlformats.org/officeDocument/2006/relationships/image" Target="../media/image117.png"/><Relationship Id="rId19" Type="http://schemas.openxmlformats.org/officeDocument/2006/relationships/image" Target="../media/image126.png"/><Relationship Id="rId4" Type="http://schemas.openxmlformats.org/officeDocument/2006/relationships/image" Target="../media/image97.png"/><Relationship Id="rId9" Type="http://schemas.openxmlformats.org/officeDocument/2006/relationships/image" Target="../media/image116.png"/><Relationship Id="rId14" Type="http://schemas.openxmlformats.org/officeDocument/2006/relationships/image" Target="../media/image1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39.xml"/><Relationship Id="rId5" Type="http://schemas.openxmlformats.org/officeDocument/2006/relationships/image" Target="../media/image129.png"/><Relationship Id="rId4" Type="http://schemas.openxmlformats.org/officeDocument/2006/relationships/image" Target="../media/image12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40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openxmlformats.org/officeDocument/2006/relationships/notesSlide" Target="../notesSlides/notesSlide24.xml"/><Relationship Id="rId7" Type="http://schemas.openxmlformats.org/officeDocument/2006/relationships/image" Target="../media/image16.svg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41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42.xml"/><Relationship Id="rId4" Type="http://schemas.openxmlformats.org/officeDocument/2006/relationships/image" Target="../media/image13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4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4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20.xml"/><Relationship Id="rId4" Type="http://schemas.openxmlformats.org/officeDocument/2006/relationships/image" Target="../media/image12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4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4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7" Type="http://schemas.openxmlformats.org/officeDocument/2006/relationships/image" Target="../media/image16.svg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21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22.xml"/><Relationship Id="rId4" Type="http://schemas.openxmlformats.org/officeDocument/2006/relationships/image" Target="../media/image17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21.png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24.xml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18.png"/><Relationship Id="rId12" Type="http://schemas.openxmlformats.org/officeDocument/2006/relationships/image" Target="../media/image230.png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25.xml"/><Relationship Id="rId6" Type="http://schemas.openxmlformats.org/officeDocument/2006/relationships/image" Target="../media/image17.png"/><Relationship Id="rId11" Type="http://schemas.openxmlformats.org/officeDocument/2006/relationships/image" Target="../media/image220.png"/><Relationship Id="rId5" Type="http://schemas.openxmlformats.org/officeDocument/2006/relationships/image" Target="../media/image160.png"/><Relationship Id="rId15" Type="http://schemas.openxmlformats.org/officeDocument/2006/relationships/image" Target="../media/image26.png"/><Relationship Id="rId10" Type="http://schemas.openxmlformats.org/officeDocument/2006/relationships/image" Target="../media/image210.png"/><Relationship Id="rId4" Type="http://schemas.openxmlformats.org/officeDocument/2006/relationships/image" Target="../media/image150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2" Type="http://schemas.openxmlformats.org/officeDocument/2006/relationships/slideLayout" Target="../slideLayouts/slideLayout9.xml"/><Relationship Id="rId16" Type="http://schemas.openxmlformats.org/officeDocument/2006/relationships/image" Target="../media/image39.png"/><Relationship Id="rId1" Type="http://schemas.openxmlformats.org/officeDocument/2006/relationships/tags" Target="../tags/tag26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5" Type="http://schemas.openxmlformats.org/officeDocument/2006/relationships/image" Target="../media/image3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Relationship Id="rId14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6E1A2C3-33C4-B2CB-D63B-5181B5D7ADF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6/9/2025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56F64C4-7E16-766B-090C-3BCA514E8B5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019455" y="5470819"/>
            <a:ext cx="6486746" cy="221599"/>
          </a:xfrm>
        </p:spPr>
        <p:txBody>
          <a:bodyPr/>
          <a:lstStyle/>
          <a:p>
            <a:r>
              <a:rPr lang="en-US" dirty="0"/>
              <a:t>Al Samuel, Pranav Prabhakaran Sudha, Kevin Bongiovanni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CF35A32D-713D-2071-5469-B17CAD132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9455" y="4730391"/>
            <a:ext cx="6486746" cy="553998"/>
          </a:xfrm>
        </p:spPr>
        <p:txBody>
          <a:bodyPr/>
          <a:lstStyle/>
          <a:p>
            <a:r>
              <a:rPr lang="en-US" sz="2000" dirty="0"/>
              <a:t>AI/ML Subspace-Based Parameter Estimation</a:t>
            </a:r>
            <a:br>
              <a:rPr lang="en-US" sz="2000" dirty="0"/>
            </a:br>
            <a:r>
              <a:rPr lang="en-US" sz="2000" dirty="0"/>
              <a:t>MPI Workshop 2025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670AEDEC-7221-E0D6-0B40-067B2B553442}"/>
              </a:ext>
            </a:extLst>
          </p:cNvPr>
          <p:cNvSpPr>
            <a:spLocks noGrp="1"/>
          </p:cNvSpPr>
          <p:nvPr>
            <p:ph type="ftr" sz="quarter" idx="3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Raytheon Company - Approved for Public Disclosure</a:t>
            </a:r>
          </a:p>
        </p:txBody>
      </p:sp>
    </p:spTree>
    <p:extLst>
      <p:ext uri="{BB962C8B-B14F-4D97-AF65-F5344CB8AC3E}">
        <p14:creationId xmlns:p14="http://schemas.microsoft.com/office/powerpoint/2010/main" val="39667552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4BD69B-3E13-7BD1-98E7-AF62EA7E2E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Title 455">
            <a:extLst>
              <a:ext uri="{FF2B5EF4-FFF2-40B4-BE49-F238E27FC236}">
                <a16:creationId xmlns:a16="http://schemas.microsoft.com/office/drawing/2014/main" id="{F52AB01F-6EE2-B45B-2BE5-FFAC8C557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Spatial Correlation Matrix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7" name="Text Placeholder 456">
                <a:extLst>
                  <a:ext uri="{FF2B5EF4-FFF2-40B4-BE49-F238E27FC236}">
                    <a16:creationId xmlns:a16="http://schemas.microsoft.com/office/drawing/2014/main" id="{880CE6C6-67C9-CC4B-8EFD-CC93257AC65F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694944" y="1047880"/>
                <a:ext cx="4063649" cy="4740475"/>
              </a:xfrm>
            </p:spPr>
            <p:txBody>
              <a:bodyPr/>
              <a:lstStyle/>
              <a:p>
                <a:r>
                  <a:rPr lang="en-US" dirty="0"/>
                  <a:t>Informs us how correlated the signal (and noise) is between any two sensors of our array.</a:t>
                </a:r>
              </a:p>
              <a:p>
                <a:endParaRPr lang="en-US" dirty="0"/>
              </a:p>
              <a:p>
                <a:r>
                  <a:rPr lang="en-US" b="1" dirty="0"/>
                  <a:t>Properties</a:t>
                </a:r>
              </a:p>
              <a:p>
                <a:pPr lvl="1"/>
                <a:r>
                  <a:rPr lang="en-US" dirty="0"/>
                  <a:t>Square matrix of dim: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𝑁𝑥𝑁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Hermitian matrix</a:t>
                </a:r>
              </a:p>
              <a:p>
                <a:pPr lvl="1"/>
                <a:r>
                  <a:rPr lang="en-US" dirty="0"/>
                  <a:t>Diagonal elements are real, representing powers</a:t>
                </a:r>
              </a:p>
              <a:p>
                <a:pPr lvl="1"/>
                <a:r>
                  <a:rPr lang="en-US" dirty="0"/>
                  <a:t>Rank = #Independent Signals 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In practice, we use multiple snapshots of array data to form a Estimated (Sample) Correlation Matrix. 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457" name="Text Placeholder 456">
                <a:extLst>
                  <a:ext uri="{FF2B5EF4-FFF2-40B4-BE49-F238E27FC236}">
                    <a16:creationId xmlns:a16="http://schemas.microsoft.com/office/drawing/2014/main" id="{880CE6C6-67C9-CC4B-8EFD-CC93257AC65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694944" y="1047880"/>
                <a:ext cx="4063649" cy="4740475"/>
              </a:xfrm>
              <a:blipFill>
                <a:blip r:embed="rId4"/>
                <a:stretch>
                  <a:fillRect l="-3148" t="-1671" b="-2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8" name="Text Placeholder 457">
            <a:extLst>
              <a:ext uri="{FF2B5EF4-FFF2-40B4-BE49-F238E27FC236}">
                <a16:creationId xmlns:a16="http://schemas.microsoft.com/office/drawing/2014/main" id="{058A7163-4593-98B1-3406-DD9922E79AC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Spatial Correlation Matrices are Important for Array Signal Processing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93A08F9-1FC6-D7C9-DFF2-F22599986A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7165E6F-54ED-4977-A15E-D44BE7238A65}" type="slidenum">
              <a:rPr lang="en-US" smtClean="0"/>
              <a:pPr/>
              <a:t>10</a:t>
            </a:fld>
            <a:endParaRPr lang="en-US"/>
          </a:p>
        </p:txBody>
      </p:sp>
      <p:grpSp>
        <p:nvGrpSpPr>
          <p:cNvPr id="448" name="Group 447">
            <a:extLst>
              <a:ext uri="{FF2B5EF4-FFF2-40B4-BE49-F238E27FC236}">
                <a16:creationId xmlns:a16="http://schemas.microsoft.com/office/drawing/2014/main" id="{4C85B63E-0666-DFA1-1AF1-9C23B70D2E65}"/>
              </a:ext>
            </a:extLst>
          </p:cNvPr>
          <p:cNvGrpSpPr/>
          <p:nvPr/>
        </p:nvGrpSpPr>
        <p:grpSpPr>
          <a:xfrm>
            <a:off x="4799925" y="2465396"/>
            <a:ext cx="3777919" cy="2871810"/>
            <a:chOff x="5371863" y="2349729"/>
            <a:chExt cx="3777919" cy="287181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16A1FFCB-DA43-2C25-7EF2-39BECF32FE42}"/>
                </a:ext>
              </a:extLst>
            </p:cNvPr>
            <p:cNvSpPr/>
            <p:nvPr/>
          </p:nvSpPr>
          <p:spPr>
            <a:xfrm>
              <a:off x="5737099" y="2349729"/>
              <a:ext cx="3047448" cy="2871810"/>
            </a:xfrm>
            <a:prstGeom prst="rect">
              <a:avLst/>
            </a:prstGeom>
            <a:solidFill>
              <a:schemeClr val="bg2">
                <a:lumMod val="95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732A791A-069C-6149-AD26-C89B7F35B65C}"/>
                </a:ext>
              </a:extLst>
            </p:cNvPr>
            <p:cNvGrpSpPr/>
            <p:nvPr/>
          </p:nvGrpSpPr>
          <p:grpSpPr>
            <a:xfrm>
              <a:off x="5371863" y="2830922"/>
              <a:ext cx="3777919" cy="1478578"/>
              <a:chOff x="5380403" y="2712465"/>
              <a:chExt cx="3777919" cy="147857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TextBox 5">
                    <a:extLst>
                      <a:ext uri="{FF2B5EF4-FFF2-40B4-BE49-F238E27FC236}">
                        <a16:creationId xmlns:a16="http://schemas.microsoft.com/office/drawing/2014/main" id="{C5702288-E934-DA9A-5841-60E22A15308A}"/>
                      </a:ext>
                    </a:extLst>
                  </p:cNvPr>
                  <p:cNvSpPr txBox="1"/>
                  <p:nvPr/>
                </p:nvSpPr>
                <p:spPr>
                  <a:xfrm>
                    <a:off x="5886783" y="2712465"/>
                    <a:ext cx="961930" cy="21544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sz="1400" b="1" i="1" smtClean="0">
                            <a:latin typeface="Cambria Math" panose="02040503050406030204" pitchFamily="18" charset="0"/>
                          </a:rPr>
                          <m:t>𝑹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sz="1400" b="1" i="1" smtClean="0">
                            <a:latin typeface="Cambria Math" panose="02040503050406030204" pitchFamily="18" charset="0"/>
                          </a:rPr>
                          <m:t>{</m:t>
                        </m:r>
                        <m:r>
                          <a:rPr lang="en-US" sz="1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sSup>
                          <m:sSupPr>
                            <m:ctrlPr>
                              <a:rPr lang="en-US" sz="14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p>
                        </m:s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a14:m>
                    <a:r>
                      <a:rPr lang="en-US" sz="1400" dirty="0"/>
                      <a:t>}</a:t>
                    </a:r>
                  </a:p>
                </p:txBody>
              </p:sp>
            </mc:Choice>
            <mc:Fallback xmlns="">
              <p:sp>
                <p:nvSpPr>
                  <p:cNvPr id="6" name="TextBox 5">
                    <a:extLst>
                      <a:ext uri="{FF2B5EF4-FFF2-40B4-BE49-F238E27FC236}">
                        <a16:creationId xmlns:a16="http://schemas.microsoft.com/office/drawing/2014/main" id="{C5702288-E934-DA9A-5841-60E22A15308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86783" y="2712465"/>
                    <a:ext cx="961930" cy="215444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6329" t="-25000" r="-10759" b="-4722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" name="TextBox 7">
                    <a:extLst>
                      <a:ext uri="{FF2B5EF4-FFF2-40B4-BE49-F238E27FC236}">
                        <a16:creationId xmlns:a16="http://schemas.microsoft.com/office/drawing/2014/main" id="{2E1A67E9-BE02-DACE-0922-88276C08CE76}"/>
                      </a:ext>
                    </a:extLst>
                  </p:cNvPr>
                  <p:cNvSpPr txBox="1"/>
                  <p:nvPr/>
                </p:nvSpPr>
                <p:spPr>
                  <a:xfrm>
                    <a:off x="5604425" y="3017241"/>
                    <a:ext cx="2815170" cy="215444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{</m:t>
                          </m:r>
                          <m:d>
                            <m:d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  <m:t>𝑨𝒔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e>
                          </m:d>
                          <m:sSup>
                            <m:sSup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4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1" i="1">
                                      <a:latin typeface="Cambria Math" panose="02040503050406030204" pitchFamily="18" charset="0"/>
                                    </a:rPr>
                                    <m:t>𝑨𝒔</m:t>
                                  </m:r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1400" b="1" i="1"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sup>
                          </m:s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}</m:t>
                          </m:r>
                        </m:oMath>
                      </m:oMathPara>
                    </a14:m>
                    <a:endParaRPr lang="en-US" sz="1400" b="0" dirty="0"/>
                  </a:p>
                </p:txBody>
              </p:sp>
            </mc:Choice>
            <mc:Fallback xmlns="">
              <p:sp>
                <p:nvSpPr>
                  <p:cNvPr id="8" name="TextBox 7">
                    <a:extLst>
                      <a:ext uri="{FF2B5EF4-FFF2-40B4-BE49-F238E27FC236}">
                        <a16:creationId xmlns:a16="http://schemas.microsoft.com/office/drawing/2014/main" id="{2E1A67E9-BE02-DACE-0922-88276C08CE7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04425" y="3017241"/>
                    <a:ext cx="2815170" cy="215444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b="-333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4E455B44-2ADD-C470-81D0-6FB2AE1A8077}"/>
                      </a:ext>
                    </a:extLst>
                  </p:cNvPr>
                  <p:cNvSpPr txBox="1"/>
                  <p:nvPr/>
                </p:nvSpPr>
                <p:spPr>
                  <a:xfrm>
                    <a:off x="5380403" y="3365024"/>
                    <a:ext cx="3777919" cy="43088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{</m:t>
                          </m:r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𝑨𝒔</m:t>
                          </m:r>
                          <m:sSup>
                            <m:sSup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1" i="1" smtClean="0">
                                      <a:latin typeface="Cambria Math" panose="02040503050406030204" pitchFamily="18" charset="0"/>
                                    </a:rPr>
                                    <m:t>𝑨𝒔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sup>
                          </m:s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𝑨𝒔</m:t>
                          </m:r>
                          <m:sSup>
                            <m:sSup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e>
                            <m: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sup>
                          </m:s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  <m:sSup>
                            <m:sSup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4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1" i="1">
                                      <a:latin typeface="Cambria Math" panose="02040503050406030204" pitchFamily="18" charset="0"/>
                                    </a:rPr>
                                    <m:t>𝑨𝒔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sup>
                          </m:sSup>
                        </m:oMath>
                      </m:oMathPara>
                    </a14:m>
                    <a:endParaRPr lang="en-US" sz="1400" i="1" dirty="0">
                      <a:latin typeface="Cambria Math" panose="02040503050406030204" pitchFamily="18" charset="0"/>
                    </a:endParaRPr>
                  </a:p>
                  <a:p>
                    <a:r>
                      <a:rPr lang="en-US" sz="1400" b="0" dirty="0"/>
                      <a:t>                 </a:t>
                    </a:r>
                    <a14:m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400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  <m:sSup>
                          <m:sSup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b="1" i="1">
                                <a:latin typeface="Cambria Math" panose="02040503050406030204" pitchFamily="18" charset="0"/>
                              </a:rPr>
                              <m:t>𝒏</m:t>
                            </m:r>
                          </m:e>
                          <m:sup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p>
                        </m:s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}</m:t>
                        </m:r>
                      </m:oMath>
                    </a14:m>
                    <a:endParaRPr lang="en-US" sz="1400" b="0" dirty="0"/>
                  </a:p>
                </p:txBody>
              </p:sp>
            </mc:Choice>
            <mc:Fallback xmlns=""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4E455B44-2ADD-C470-81D0-6FB2AE1A807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80403" y="3365024"/>
                    <a:ext cx="3777919" cy="430887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b="-1690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C912F754-D110-0577-AB66-93B3E19C1E2E}"/>
                      </a:ext>
                    </a:extLst>
                  </p:cNvPr>
                  <p:cNvSpPr txBox="1"/>
                  <p:nvPr/>
                </p:nvSpPr>
                <p:spPr>
                  <a:xfrm>
                    <a:off x="5913478" y="3975599"/>
                    <a:ext cx="1544286" cy="215444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  <m:sSub>
                            <m:sSubPr>
                              <m:ctrlP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b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  <m:t>𝒔𝒔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e>
                            <m:sup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sup>
                          </m:s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𝑰</m:t>
                          </m:r>
                        </m:oMath>
                      </m:oMathPara>
                    </a14:m>
                    <a:endParaRPr lang="en-US" sz="1400" b="1" dirty="0"/>
                  </a:p>
                </p:txBody>
              </p:sp>
            </mc:Choice>
            <mc:Fallback xmlns="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C912F754-D110-0577-AB66-93B3E19C1E2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913478" y="3975599"/>
                    <a:ext cx="1544286" cy="215444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b="-1142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C45ADAA-60E5-D22A-F0D0-0E846A0067DE}"/>
                </a:ext>
              </a:extLst>
            </p:cNvPr>
            <p:cNvSpPr txBox="1"/>
            <p:nvPr/>
          </p:nvSpPr>
          <p:spPr>
            <a:xfrm>
              <a:off x="5737099" y="2349730"/>
              <a:ext cx="200170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u="sng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True Correlation Matrix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8500C28-71D2-B529-397A-6F5AFC6C3FB0}"/>
              </a:ext>
            </a:extLst>
          </p:cNvPr>
          <p:cNvGrpSpPr/>
          <p:nvPr/>
        </p:nvGrpSpPr>
        <p:grpSpPr>
          <a:xfrm>
            <a:off x="8458752" y="2465396"/>
            <a:ext cx="3047448" cy="2871810"/>
            <a:chOff x="8942936" y="2349730"/>
            <a:chExt cx="3047448" cy="2871810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E4F8A12-C6C4-0A02-B254-006C9575BCC9}"/>
                </a:ext>
              </a:extLst>
            </p:cNvPr>
            <p:cNvSpPr/>
            <p:nvPr/>
          </p:nvSpPr>
          <p:spPr>
            <a:xfrm>
              <a:off x="8942936" y="2349730"/>
              <a:ext cx="3047448" cy="2871810"/>
            </a:xfrm>
            <a:prstGeom prst="rect">
              <a:avLst/>
            </a:prstGeom>
            <a:solidFill>
              <a:schemeClr val="bg2">
                <a:lumMod val="95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8878FA09-7AFB-56FA-A1E9-A5D7A2838586}"/>
                    </a:ext>
                  </a:extLst>
                </p:cNvPr>
                <p:cNvSpPr txBox="1"/>
                <p:nvPr/>
              </p:nvSpPr>
              <p:spPr>
                <a:xfrm>
                  <a:off x="9045637" y="2639487"/>
                  <a:ext cx="1264129" cy="60600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400" b="1" i="1">
                                <a:latin typeface="Cambria Math" panose="02040503050406030204" pitchFamily="18" charset="0"/>
                              </a:rPr>
                              <m:t>𝑹</m:t>
                            </m:r>
                          </m:e>
                        </m:acc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= </m:t>
                        </m:r>
                        <m:f>
                          <m:f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den>
                        </m:f>
                        <m:nary>
                          <m:naryPr>
                            <m:chr m:val="∑"/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=0</m:t>
                            </m:r>
                          </m:sub>
                          <m:sup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p>
                            </m:sSubSup>
                          </m:e>
                        </m:nary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8878FA09-7AFB-56FA-A1E9-A5D7A28385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45637" y="2639487"/>
                  <a:ext cx="1264129" cy="606000"/>
                </a:xfrm>
                <a:prstGeom prst="rect">
                  <a:avLst/>
                </a:prstGeom>
                <a:blipFill>
                  <a:blip r:embed="rId11"/>
                  <a:stretch>
                    <a:fillRect b="-101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0E1FDC0-8CC2-EEEE-B9BC-BB5442A4B7C6}"/>
                </a:ext>
              </a:extLst>
            </p:cNvPr>
            <p:cNvSpPr txBox="1"/>
            <p:nvPr/>
          </p:nvSpPr>
          <p:spPr>
            <a:xfrm>
              <a:off x="8942936" y="2349731"/>
              <a:ext cx="24150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u="sng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Estimated Correlation Matrix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E1008F29-B3CB-BE5E-72A5-7B0266BFA6DB}"/>
                    </a:ext>
                  </a:extLst>
                </p:cNvPr>
                <p:cNvSpPr txBox="1"/>
                <p:nvPr/>
              </p:nvSpPr>
              <p:spPr>
                <a:xfrm>
                  <a:off x="9030690" y="3548404"/>
                  <a:ext cx="2824979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where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a14:m>
                  <a:r>
                    <a:rPr lang="en-US" sz="1400" dirty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 are K independent array output observations, or </a:t>
                  </a:r>
                  <a:r>
                    <a:rPr lang="en-US" sz="1400" u="sng" dirty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snapshots</a:t>
                  </a:r>
                  <a:r>
                    <a:rPr lang="en-US" sz="1400" dirty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.    </a:t>
                  </a:r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E1008F29-B3CB-BE5E-72A5-7B0266BFA6D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30690" y="3548404"/>
                  <a:ext cx="2824979" cy="523220"/>
                </a:xfrm>
                <a:prstGeom prst="rect">
                  <a:avLst/>
                </a:prstGeom>
                <a:blipFill>
                  <a:blip r:embed="rId12"/>
                  <a:stretch>
                    <a:fillRect l="-648" t="-3488" r="-5400" b="-1046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1D476BAA-2A46-AE26-8074-39FF0E541913}"/>
                    </a:ext>
                  </a:extLst>
                </p:cNvPr>
                <p:cNvSpPr txBox="1"/>
                <p:nvPr/>
              </p:nvSpPr>
              <p:spPr>
                <a:xfrm>
                  <a:off x="9030690" y="4124732"/>
                  <a:ext cx="2824979" cy="52905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400" b="1" i="1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</m:acc>
                    </m:oMath>
                  </a14:m>
                  <a:r>
                    <a:rPr lang="en-US" sz="1400" dirty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 approaches </a:t>
                  </a:r>
                  <a14:m>
                    <m:oMath xmlns:m="http://schemas.openxmlformats.org/officeDocument/2006/math">
                      <m:r>
                        <a:rPr lang="en-US" sz="1400" b="1" i="1">
                          <a:latin typeface="Cambria Math" panose="02040503050406030204" pitchFamily="18" charset="0"/>
                        </a:rPr>
                        <m:t>𝑹</m:t>
                      </m:r>
                    </m:oMath>
                  </a14:m>
                  <a:r>
                    <a:rPr lang="en-US" sz="1400" dirty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, the true correlation matrix, as K increases.   </a:t>
                  </a:r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1D476BAA-2A46-AE26-8074-39FF0E54191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30690" y="4124732"/>
                  <a:ext cx="2824979" cy="529056"/>
                </a:xfrm>
                <a:prstGeom prst="rect">
                  <a:avLst/>
                </a:prstGeom>
                <a:blipFill>
                  <a:blip r:embed="rId13"/>
                  <a:stretch>
                    <a:fillRect l="-648" t="-2326" r="-2160" b="-1046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87" name="Group 486">
            <a:extLst>
              <a:ext uri="{FF2B5EF4-FFF2-40B4-BE49-F238E27FC236}">
                <a16:creationId xmlns:a16="http://schemas.microsoft.com/office/drawing/2014/main" id="{5F079EF0-2089-9E29-B2B2-0AC3410452AF}"/>
              </a:ext>
            </a:extLst>
          </p:cNvPr>
          <p:cNvGrpSpPr/>
          <p:nvPr/>
        </p:nvGrpSpPr>
        <p:grpSpPr>
          <a:xfrm>
            <a:off x="5154913" y="1220404"/>
            <a:ext cx="6360430" cy="1093534"/>
            <a:chOff x="5154913" y="1313502"/>
            <a:chExt cx="6360430" cy="1093534"/>
          </a:xfrm>
        </p:grpSpPr>
        <p:sp>
          <p:nvSpPr>
            <p:cNvPr id="472" name="Rectangle 471">
              <a:extLst>
                <a:ext uri="{FF2B5EF4-FFF2-40B4-BE49-F238E27FC236}">
                  <a16:creationId xmlns:a16="http://schemas.microsoft.com/office/drawing/2014/main" id="{33AE1CFC-BAEB-FCD1-D156-AD90C17CEC71}"/>
                </a:ext>
              </a:extLst>
            </p:cNvPr>
            <p:cNvSpPr/>
            <p:nvPr/>
          </p:nvSpPr>
          <p:spPr>
            <a:xfrm>
              <a:off x="5154913" y="1313502"/>
              <a:ext cx="6360430" cy="1093534"/>
            </a:xfrm>
            <a:prstGeom prst="rect">
              <a:avLst/>
            </a:prstGeom>
            <a:solidFill>
              <a:schemeClr val="bg2">
                <a:lumMod val="95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3" name="TextBox 472">
                  <a:extLst>
                    <a:ext uri="{FF2B5EF4-FFF2-40B4-BE49-F238E27FC236}">
                      <a16:creationId xmlns:a16="http://schemas.microsoft.com/office/drawing/2014/main" id="{8C26FAF0-3B8A-D95F-DB3C-FA80FA11EE30}"/>
                    </a:ext>
                  </a:extLst>
                </p:cNvPr>
                <p:cNvSpPr txBox="1"/>
                <p:nvPr/>
              </p:nvSpPr>
              <p:spPr>
                <a:xfrm>
                  <a:off x="6207529" y="1713443"/>
                  <a:ext cx="4255198" cy="60600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= </m:t>
                        </m:r>
                        <m:nary>
                          <m:naryPr>
                            <m:chr m:val="∑"/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=0</m:t>
                            </m:r>
                          </m:sub>
                          <m:sup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  <m:e>
                            <m:r>
                              <a:rPr lang="en-US" sz="1400" b="1" i="1">
                                <a:latin typeface="Cambria Math" panose="02040503050406030204" pitchFamily="18" charset="0"/>
                              </a:rPr>
                              <m:t>𝒂</m:t>
                            </m:r>
                            <m:d>
                              <m:d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sSub>
                              <m:sSub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1400" b="1" i="1" smtClean="0">
                                <a:latin typeface="Cambria Math" panose="02040503050406030204" pitchFamily="18" charset="0"/>
                              </a:rPr>
                              <m:t>𝒏</m:t>
                            </m:r>
                          </m:e>
                        </m:nary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 =(</m:t>
                        </m:r>
                        <m:r>
                          <a:rPr lang="en-US" sz="1400" b="1" i="1">
                            <a:latin typeface="Cambria Math" panose="02040503050406030204" pitchFamily="18" charset="0"/>
                          </a:rPr>
                          <m:t>𝑨𝒔</m:t>
                        </m:r>
                        <m:r>
                          <a:rPr lang="en-US" sz="1400" b="1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400" b="1" i="1"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lang="en-US" sz="1400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473" name="TextBox 472">
                  <a:extLst>
                    <a:ext uri="{FF2B5EF4-FFF2-40B4-BE49-F238E27FC236}">
                      <a16:creationId xmlns:a16="http://schemas.microsoft.com/office/drawing/2014/main" id="{8C26FAF0-3B8A-D95F-DB3C-FA80FA11EE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07529" y="1713443"/>
                  <a:ext cx="4255198" cy="606000"/>
                </a:xfrm>
                <a:prstGeom prst="rect">
                  <a:avLst/>
                </a:prstGeom>
                <a:blipFill>
                  <a:blip r:embed="rId14"/>
                  <a:stretch>
                    <a:fillRect b="-101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86" name="TextBox 485">
              <a:extLst>
                <a:ext uri="{FF2B5EF4-FFF2-40B4-BE49-F238E27FC236}">
                  <a16:creationId xmlns:a16="http://schemas.microsoft.com/office/drawing/2014/main" id="{96A519F5-51F4-8086-EEEB-E7036CE6CDC8}"/>
                </a:ext>
              </a:extLst>
            </p:cNvPr>
            <p:cNvSpPr txBox="1"/>
            <p:nvPr/>
          </p:nvSpPr>
          <p:spPr>
            <a:xfrm>
              <a:off x="5188385" y="1328262"/>
              <a:ext cx="33119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Consider a sample of the array output as 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89" name="TextBox 488">
                <a:extLst>
                  <a:ext uri="{FF2B5EF4-FFF2-40B4-BE49-F238E27FC236}">
                    <a16:creationId xmlns:a16="http://schemas.microsoft.com/office/drawing/2014/main" id="{5FE4AC9C-CA00-CC6B-6188-49A34DA12149}"/>
                  </a:ext>
                </a:extLst>
              </p:cNvPr>
              <p:cNvSpPr txBox="1"/>
              <p:nvPr/>
            </p:nvSpPr>
            <p:spPr>
              <a:xfrm>
                <a:off x="5142413" y="4556566"/>
                <a:ext cx="293251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1" i="1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US" sz="1400" b="1" i="1">
                            <a:latin typeface="Cambria Math" panose="02040503050406030204" pitchFamily="18" charset="0"/>
                          </a:rPr>
                          <m:t>𝒔𝒔</m:t>
                        </m:r>
                        <m:r>
                          <a:rPr lang="en-US" sz="1400" b="1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m:rPr>
                        <m:sty m:val="p"/>
                      </m:rPr>
                      <a:rPr lang="en-US" sz="1400" b="0" i="0" smtClean="0">
                        <a:latin typeface="Cambria Math" panose="02040503050406030204" pitchFamily="18" charset="0"/>
                      </a:rPr>
                      <m:t>is</m:t>
                    </m:r>
                    <m:r>
                      <a:rPr lang="en-US" sz="1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400" b="0" i="0" smtClean="0">
                        <a:latin typeface="Cambria Math" panose="02040503050406030204" pitchFamily="18" charset="0"/>
                      </a:rPr>
                      <m:t>the</m:t>
                    </m:r>
                    <m:r>
                      <a:rPr lang="en-US" sz="1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400" b="0" i="0" smtClean="0">
                        <a:latin typeface="Cambria Math" panose="02040503050406030204" pitchFamily="18" charset="0"/>
                      </a:rPr>
                      <m:t>source</m:t>
                    </m:r>
                    <m:r>
                      <a:rPr lang="en-US" sz="1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400" b="0" i="0" smtClean="0">
                        <a:latin typeface="Cambria Math" panose="02040503050406030204" pitchFamily="18" charset="0"/>
                      </a:rPr>
                      <m:t>correlation</m:t>
                    </m:r>
                    <m:r>
                      <a:rPr lang="en-US" sz="1400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1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89" name="TextBox 488">
                <a:extLst>
                  <a:ext uri="{FF2B5EF4-FFF2-40B4-BE49-F238E27FC236}">
                    <a16:creationId xmlns:a16="http://schemas.microsoft.com/office/drawing/2014/main" id="{5FE4AC9C-CA00-CC6B-6188-49A34DA121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2413" y="4556566"/>
                <a:ext cx="2932518" cy="307777"/>
              </a:xfrm>
              <a:prstGeom prst="rect">
                <a:avLst/>
              </a:prstGeom>
              <a:blipFill>
                <a:blip r:embed="rId15"/>
                <a:stretch>
                  <a:fillRect l="-624" t="-3922" b="-17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18605C7D-4B0F-3635-0D27-0F9565752F5B}"/>
              </a:ext>
            </a:extLst>
          </p:cNvPr>
          <p:cNvSpPr txBox="1"/>
          <p:nvPr/>
        </p:nvSpPr>
        <p:spPr>
          <a:xfrm>
            <a:off x="5638800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F365212-ECBB-9780-48B3-E8F1F7A8E673}"/>
              </a:ext>
            </a:extLst>
          </p:cNvPr>
          <p:cNvSpPr txBox="1"/>
          <p:nvPr/>
        </p:nvSpPr>
        <p:spPr>
          <a:xfrm>
            <a:off x="7649299" y="4896251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Ergodicity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60BCB43-EE60-7FEC-CFC6-3D1BD6CE0EF1}"/>
              </a:ext>
            </a:extLst>
          </p:cNvPr>
          <p:cNvCxnSpPr>
            <a:cxnSpLocks/>
          </p:cNvCxnSpPr>
          <p:nvPr/>
        </p:nvCxnSpPr>
        <p:spPr>
          <a:xfrm>
            <a:off x="8847063" y="5078186"/>
            <a:ext cx="1136692" cy="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7A1A5833-0E08-CB11-19C7-F6697E39558D}"/>
              </a:ext>
            </a:extLst>
          </p:cNvPr>
          <p:cNvCxnSpPr>
            <a:cxnSpLocks/>
            <a:stCxn id="22" idx="1"/>
          </p:cNvCxnSpPr>
          <p:nvPr/>
        </p:nvCxnSpPr>
        <p:spPr>
          <a:xfrm flipH="1">
            <a:off x="6531429" y="5080917"/>
            <a:ext cx="1117870" cy="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4444C686-CA7D-0208-C112-854A336AD510}"/>
              </a:ext>
            </a:extLst>
          </p:cNvPr>
          <p:cNvSpPr>
            <a:spLocks noGrp="1"/>
          </p:cNvSpPr>
          <p:nvPr>
            <p:ph type="ftr" sz="quarter" idx="3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Raytheon Company - Approved for Public Disclosure</a:t>
            </a:r>
          </a:p>
        </p:txBody>
      </p:sp>
    </p:spTree>
    <p:extLst>
      <p:ext uri="{BB962C8B-B14F-4D97-AF65-F5344CB8AC3E}">
        <p14:creationId xmlns:p14="http://schemas.microsoft.com/office/powerpoint/2010/main" val="16328044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28E164-B82A-5BD0-0575-AD18CD453E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Title 447">
            <a:extLst>
              <a:ext uri="{FF2B5EF4-FFF2-40B4-BE49-F238E27FC236}">
                <a16:creationId xmlns:a16="http://schemas.microsoft.com/office/drawing/2014/main" id="{A0E26096-1D51-7A4C-31F9-4849B5B064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Direction of Arrival Estimation</a:t>
            </a:r>
            <a:br>
              <a:rPr lang="en-US" dirty="0"/>
            </a:br>
            <a:endParaRPr lang="en-US" dirty="0"/>
          </a:p>
        </p:txBody>
      </p:sp>
      <p:sp>
        <p:nvSpPr>
          <p:cNvPr id="449" name="Text Placeholder 448">
            <a:extLst>
              <a:ext uri="{FF2B5EF4-FFF2-40B4-BE49-F238E27FC236}">
                <a16:creationId xmlns:a16="http://schemas.microsoft.com/office/drawing/2014/main" id="{C487E552-504D-BC67-2B08-22BE9E4699D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Methods for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6E7A741-9278-5DE3-6DA5-E8B446B1A0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7165E6F-54ED-4977-A15E-D44BE7238A65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AD21C7AF-1473-170A-50AE-10BEF83ED320}"/>
              </a:ext>
            </a:extLst>
          </p:cNvPr>
          <p:cNvSpPr>
            <a:spLocks noGrp="1"/>
          </p:cNvSpPr>
          <p:nvPr>
            <p:ph type="ftr" sz="quarter" idx="3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Raytheon Company - Approved for Public Disclosure</a:t>
            </a:r>
          </a:p>
        </p:txBody>
      </p:sp>
    </p:spTree>
    <p:extLst>
      <p:ext uri="{BB962C8B-B14F-4D97-AF65-F5344CB8AC3E}">
        <p14:creationId xmlns:p14="http://schemas.microsoft.com/office/powerpoint/2010/main" val="9970071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91F817-BA59-AC2C-CCB1-78C4A87727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Title 455">
            <a:extLst>
              <a:ext uri="{FF2B5EF4-FFF2-40B4-BE49-F238E27FC236}">
                <a16:creationId xmlns:a16="http://schemas.microsoft.com/office/drawing/2014/main" id="{47B55064-9377-B522-C0F3-6A4682291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DoA Estimation: Importance and Practical Application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7" name="Text Placeholder 456">
                <a:extLst>
                  <a:ext uri="{FF2B5EF4-FFF2-40B4-BE49-F238E27FC236}">
                    <a16:creationId xmlns:a16="http://schemas.microsoft.com/office/drawing/2014/main" id="{CF5D22C4-AC39-063C-4C0D-322574CBC7EA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694944" y="1017861"/>
                <a:ext cx="3983736" cy="4419600"/>
              </a:xfrm>
            </p:spPr>
            <p:txBody>
              <a:bodyPr/>
              <a:lstStyle/>
              <a:p>
                <a:r>
                  <a:rPr lang="en-US" sz="1400" b="1" u="sng" dirty="0"/>
                  <a:t>Goal</a:t>
                </a:r>
              </a:p>
              <a:p>
                <a:pPr lvl="1"/>
                <a:r>
                  <a:rPr lang="en-US" sz="1400" dirty="0"/>
                  <a:t>Using the data received at the antenna array, estimate the angle of arrival of M signals  </a:t>
                </a:r>
              </a:p>
              <a:p>
                <a:pPr lvl="1"/>
                <a:r>
                  <a:rPr lang="en-US" sz="1400" dirty="0"/>
                  <a:t>Parameter that were estimating is</a:t>
                </a:r>
                <a:endParaRPr lang="en-US" sz="14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457200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𝜽</m:t>
                      </m:r>
                      <m:r>
                        <a:rPr lang="en-US" sz="1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…,</m:t>
                          </m:r>
                          <m:sSub>
                            <m:sSubPr>
                              <m:ctrlPr>
                                <a:rPr lang="en-US" sz="1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𝑴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400" dirty="0"/>
              </a:p>
              <a:p>
                <a:r>
                  <a:rPr lang="en-US" sz="1400" b="1" u="sng" dirty="0"/>
                  <a:t>Methods</a:t>
                </a:r>
              </a:p>
              <a:p>
                <a:pPr lvl="1"/>
                <a:r>
                  <a:rPr lang="en-US" sz="1400" dirty="0"/>
                  <a:t>Beamforming</a:t>
                </a:r>
              </a:p>
              <a:p>
                <a:pPr lvl="1"/>
                <a:r>
                  <a:rPr lang="en-US" sz="1400" dirty="0"/>
                  <a:t>Subspace-based </a:t>
                </a:r>
              </a:p>
              <a:p>
                <a:pPr lvl="1"/>
                <a:r>
                  <a:rPr lang="en-US" sz="1400" dirty="0"/>
                  <a:t>Stochastic/Deterministic ML</a:t>
                </a:r>
              </a:p>
              <a:p>
                <a:pPr lvl="1"/>
                <a:r>
                  <a:rPr lang="en-US" sz="1400" dirty="0"/>
                  <a:t>Others</a:t>
                </a:r>
              </a:p>
              <a:p>
                <a:r>
                  <a:rPr lang="en-US" sz="1400" b="1" u="sng" dirty="0"/>
                  <a:t>Challenges</a:t>
                </a:r>
              </a:p>
              <a:p>
                <a:pPr lvl="1"/>
                <a:r>
                  <a:rPr lang="en-US" sz="1400" dirty="0"/>
                  <a:t>Unknown number of signals impinging on the array of unknown amplitude and mutual correlation</a:t>
                </a:r>
              </a:p>
              <a:p>
                <a:pPr lvl="1"/>
                <a:r>
                  <a:rPr lang="en-US" sz="1400" dirty="0"/>
                  <a:t>Signals are corrupted by noise</a:t>
                </a:r>
              </a:p>
              <a:p>
                <a:pPr lvl="1"/>
                <a:r>
                  <a:rPr lang="en-US" sz="1400" dirty="0"/>
                  <a:t>Generally assumed M &lt; N (number of sensors) but not always true.</a:t>
                </a:r>
              </a:p>
              <a:p>
                <a:pPr lvl="1"/>
                <a:endParaRPr lang="en-US" sz="1400" dirty="0"/>
              </a:p>
              <a:p>
                <a:pPr lvl="1"/>
                <a:endParaRPr lang="en-US" sz="1400" dirty="0"/>
              </a:p>
              <a:p>
                <a:endParaRPr lang="en-US" sz="1400" dirty="0"/>
              </a:p>
            </p:txBody>
          </p:sp>
        </mc:Choice>
        <mc:Fallback xmlns="">
          <p:sp>
            <p:nvSpPr>
              <p:cNvPr id="457" name="Text Placeholder 456">
                <a:extLst>
                  <a:ext uri="{FF2B5EF4-FFF2-40B4-BE49-F238E27FC236}">
                    <a16:creationId xmlns:a16="http://schemas.microsoft.com/office/drawing/2014/main" id="{CF5D22C4-AC39-063C-4C0D-322574CBC7E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694944" y="1017861"/>
                <a:ext cx="3983736" cy="4419600"/>
              </a:xfrm>
              <a:blipFill>
                <a:blip r:embed="rId4"/>
                <a:stretch>
                  <a:fillRect l="-2446" t="-1241" b="-100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8" name="Text Placeholder 457">
            <a:extLst>
              <a:ext uri="{FF2B5EF4-FFF2-40B4-BE49-F238E27FC236}">
                <a16:creationId xmlns:a16="http://schemas.microsoft.com/office/drawing/2014/main" id="{76877D9F-80C8-CCB9-4CDF-95E7E7553AF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DoA Estimation is Used Across Numerous Domains, Several Approaches to Estimation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644E54E-7D7F-6260-BC25-D9B2762F9F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7165E6F-54ED-4977-A15E-D44BE7238A65}" type="slidenum">
              <a:rPr lang="en-US" smtClean="0"/>
              <a:pPr/>
              <a:t>12</a:t>
            </a:fld>
            <a:endParaRPr lang="en-US"/>
          </a:p>
        </p:txBody>
      </p:sp>
      <p:grpSp>
        <p:nvGrpSpPr>
          <p:cNvPr id="448" name="Group 447">
            <a:extLst>
              <a:ext uri="{FF2B5EF4-FFF2-40B4-BE49-F238E27FC236}">
                <a16:creationId xmlns:a16="http://schemas.microsoft.com/office/drawing/2014/main" id="{1F63BF00-8C19-B49B-3DE8-88DC773E1A0B}"/>
              </a:ext>
            </a:extLst>
          </p:cNvPr>
          <p:cNvGrpSpPr/>
          <p:nvPr/>
        </p:nvGrpSpPr>
        <p:grpSpPr>
          <a:xfrm>
            <a:off x="4421720" y="1103020"/>
            <a:ext cx="7290220" cy="4334441"/>
            <a:chOff x="4482680" y="816657"/>
            <a:chExt cx="7290220" cy="4334441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67A5CB3-2A42-CBBA-AD27-03F8D89EF3F8}"/>
                </a:ext>
              </a:extLst>
            </p:cNvPr>
            <p:cNvSpPr/>
            <p:nvPr/>
          </p:nvSpPr>
          <p:spPr>
            <a:xfrm>
              <a:off x="4482680" y="1134176"/>
              <a:ext cx="7290220" cy="401692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6B44857-8C2E-303F-E2EF-93E5C1E5D7A7}"/>
                </a:ext>
              </a:extLst>
            </p:cNvPr>
            <p:cNvSpPr txBox="1"/>
            <p:nvPr/>
          </p:nvSpPr>
          <p:spPr>
            <a:xfrm>
              <a:off x="4900452" y="1330163"/>
              <a:ext cx="208026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u="sng" dirty="0"/>
                <a:t>Radar</a:t>
              </a:r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1FB484C5-65AC-2655-0463-5B22936B2D2D}"/>
                </a:ext>
              </a:extLst>
            </p:cNvPr>
            <p:cNvGrpSpPr/>
            <p:nvPr/>
          </p:nvGrpSpPr>
          <p:grpSpPr>
            <a:xfrm>
              <a:off x="9430313" y="1810829"/>
              <a:ext cx="2274616" cy="1061911"/>
              <a:chOff x="4419600" y="2190750"/>
              <a:chExt cx="5715000" cy="2476500"/>
            </a:xfrm>
          </p:grpSpPr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9BE6ECD3-73CE-0843-F434-D1715AE1E1A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19600" y="2190750"/>
                <a:ext cx="5715000" cy="2476500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45608D02-FCEC-9FD7-1B27-66167DD2617A}"/>
                  </a:ext>
                </a:extLst>
              </p:cNvPr>
              <p:cNvSpPr/>
              <p:nvPr/>
            </p:nvSpPr>
            <p:spPr>
              <a:xfrm>
                <a:off x="5600700" y="4290061"/>
                <a:ext cx="3375660" cy="37718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875B472-8A98-0C88-8065-5D071DA7B74B}"/>
                </a:ext>
              </a:extLst>
            </p:cNvPr>
            <p:cNvSpPr txBox="1"/>
            <p:nvPr/>
          </p:nvSpPr>
          <p:spPr>
            <a:xfrm>
              <a:off x="9565372" y="1220404"/>
              <a:ext cx="208026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u="sng" dirty="0"/>
                <a:t>Wireless Communications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461AA83-BE89-A32B-5992-D311574EBE3B}"/>
                </a:ext>
              </a:extLst>
            </p:cNvPr>
            <p:cNvSpPr/>
            <p:nvPr/>
          </p:nvSpPr>
          <p:spPr>
            <a:xfrm>
              <a:off x="4617720" y="1307184"/>
              <a:ext cx="2506979" cy="1702716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AutoShape 6">
              <a:extLst>
                <a:ext uri="{FF2B5EF4-FFF2-40B4-BE49-F238E27FC236}">
                  <a16:creationId xmlns:a16="http://schemas.microsoft.com/office/drawing/2014/main" id="{74EE16C4-FCDE-FE7A-6358-076D3AFB1AB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943600" y="3276600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D1629044-2B67-147D-D875-D8AB12F4D81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2847" t="3783" r="2377" b="11510"/>
            <a:stretch/>
          </p:blipFill>
          <p:spPr>
            <a:xfrm>
              <a:off x="7252985" y="3505738"/>
              <a:ext cx="2003161" cy="1417544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CE4B3A1-13B7-87A1-52A2-7AE873F2C6B8}"/>
                </a:ext>
              </a:extLst>
            </p:cNvPr>
            <p:cNvSpPr txBox="1"/>
            <p:nvPr/>
          </p:nvSpPr>
          <p:spPr>
            <a:xfrm>
              <a:off x="7252985" y="3126579"/>
              <a:ext cx="209109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u="sng" dirty="0"/>
                <a:t>Navigation</a:t>
              </a:r>
            </a:p>
          </p:txBody>
        </p:sp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124FAD53-9B0B-2CE2-37B3-967E09F7013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062"/>
            <a:stretch/>
          </p:blipFill>
          <p:spPr bwMode="auto">
            <a:xfrm>
              <a:off x="4755945" y="3484225"/>
              <a:ext cx="2258620" cy="1513595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4EBCE48-1025-4FFC-80B4-187DA0D5FE20}"/>
                </a:ext>
              </a:extLst>
            </p:cNvPr>
            <p:cNvSpPr txBox="1"/>
            <p:nvPr/>
          </p:nvSpPr>
          <p:spPr>
            <a:xfrm>
              <a:off x="4875960" y="3130435"/>
              <a:ext cx="208026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u="sng" dirty="0"/>
                <a:t>Radio Astronomy</a:t>
              </a:r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70E48360-4B27-947E-FC3A-DE8007B1496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t="16545" b="6761"/>
            <a:stretch/>
          </p:blipFill>
          <p:spPr>
            <a:xfrm>
              <a:off x="9438693" y="3484225"/>
              <a:ext cx="2206939" cy="133162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7303474-3373-E96C-7E79-B27F232FCAE5}"/>
                </a:ext>
              </a:extLst>
            </p:cNvPr>
            <p:cNvSpPr txBox="1"/>
            <p:nvPr/>
          </p:nvSpPr>
          <p:spPr>
            <a:xfrm>
              <a:off x="9527491" y="3155535"/>
              <a:ext cx="208026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u="sng" dirty="0"/>
                <a:t>Seismology</a:t>
              </a:r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99ECB50B-0DA3-111A-AEDF-F4DCA82CD97C}"/>
                </a:ext>
              </a:extLst>
            </p:cNvPr>
            <p:cNvGrpSpPr/>
            <p:nvPr/>
          </p:nvGrpSpPr>
          <p:grpSpPr>
            <a:xfrm>
              <a:off x="4757980" y="1706902"/>
              <a:ext cx="2256585" cy="1188953"/>
              <a:chOff x="4757980" y="1706902"/>
              <a:chExt cx="2256585" cy="1188953"/>
            </a:xfrm>
          </p:grpSpPr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01EC2704-042F-15D8-C3D9-8FB88D3CFF8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57980" y="1706902"/>
                <a:ext cx="2256585" cy="1188953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AEF14335-0273-7C90-FA41-3BF4844613AC}"/>
                  </a:ext>
                </a:extLst>
              </p:cNvPr>
              <p:cNvSpPr/>
              <p:nvPr/>
            </p:nvSpPr>
            <p:spPr>
              <a:xfrm>
                <a:off x="6288405" y="2674620"/>
                <a:ext cx="541020" cy="1981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F4DB02D6-811A-201F-B38B-67858C19E7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01790" y="1660783"/>
              <a:ext cx="2105549" cy="1243462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3089624-545E-FED8-E39B-4FF3371A6E44}"/>
                </a:ext>
              </a:extLst>
            </p:cNvPr>
            <p:cNvSpPr txBox="1"/>
            <p:nvPr/>
          </p:nvSpPr>
          <p:spPr>
            <a:xfrm>
              <a:off x="7238745" y="1330163"/>
              <a:ext cx="208026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u="sng" dirty="0"/>
                <a:t>Sonar</a:t>
              </a:r>
            </a:p>
          </p:txBody>
        </p:sp>
        <p:sp>
          <p:nvSpPr>
            <p:cNvPr id="449" name="TextBox 448">
              <a:extLst>
                <a:ext uri="{FF2B5EF4-FFF2-40B4-BE49-F238E27FC236}">
                  <a16:creationId xmlns:a16="http://schemas.microsoft.com/office/drawing/2014/main" id="{AB222BD9-986A-38C9-96BD-669FD039462E}"/>
                </a:ext>
              </a:extLst>
            </p:cNvPr>
            <p:cNvSpPr txBox="1"/>
            <p:nvPr/>
          </p:nvSpPr>
          <p:spPr>
            <a:xfrm>
              <a:off x="5666606" y="816657"/>
              <a:ext cx="526385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u="sng" dirty="0"/>
                <a:t>Applications of Direction Finding in Various Domains</a:t>
              </a:r>
            </a:p>
          </p:txBody>
        </p:sp>
      </p:grp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79BE2312-42B0-E271-A89C-F97FCF29C3D8}"/>
              </a:ext>
            </a:extLst>
          </p:cNvPr>
          <p:cNvSpPr>
            <a:spLocks noGrp="1"/>
          </p:cNvSpPr>
          <p:nvPr>
            <p:ph type="ftr" sz="quarter" idx="3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Raytheon Company - Approved for Public Disclosure</a:t>
            </a:r>
          </a:p>
        </p:txBody>
      </p:sp>
    </p:spTree>
    <p:extLst>
      <p:ext uri="{BB962C8B-B14F-4D97-AF65-F5344CB8AC3E}">
        <p14:creationId xmlns:p14="http://schemas.microsoft.com/office/powerpoint/2010/main" val="36259712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5AF565-DACB-811C-6F74-DD9E369D4A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Title 455">
            <a:extLst>
              <a:ext uri="{FF2B5EF4-FFF2-40B4-BE49-F238E27FC236}">
                <a16:creationId xmlns:a16="http://schemas.microsoft.com/office/drawing/2014/main" id="{9D2B30D4-5F7D-AEBD-E308-80873D392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Conventional Beamforming</a:t>
            </a:r>
          </a:p>
        </p:txBody>
      </p:sp>
      <p:sp>
        <p:nvSpPr>
          <p:cNvPr id="457" name="Text Placeholder 456">
            <a:extLst>
              <a:ext uri="{FF2B5EF4-FFF2-40B4-BE49-F238E27FC236}">
                <a16:creationId xmlns:a16="http://schemas.microsoft.com/office/drawing/2014/main" id="{0C1DDE3D-B2BA-5236-221A-76D65B0A25B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85800" y="866593"/>
            <a:ext cx="3758184" cy="4722760"/>
          </a:xfrm>
        </p:spPr>
        <p:txBody>
          <a:bodyPr/>
          <a:lstStyle/>
          <a:p>
            <a:pPr marL="0" indent="0">
              <a:buNone/>
            </a:pPr>
            <a:r>
              <a:rPr lang="en-US" sz="1400" b="1" dirty="0"/>
              <a:t>Theory</a:t>
            </a:r>
          </a:p>
          <a:p>
            <a:r>
              <a:rPr lang="en-US" sz="1400" dirty="0"/>
              <a:t>Beamforming is an operation that creates a spatial filter; it filters out signals from all directions except the desired one.</a:t>
            </a:r>
          </a:p>
          <a:p>
            <a:r>
              <a:rPr lang="en-US" sz="1400" dirty="0"/>
              <a:t>Used to </a:t>
            </a:r>
          </a:p>
          <a:p>
            <a:pPr lvl="1"/>
            <a:r>
              <a:rPr lang="en-US" sz="1400" dirty="0"/>
              <a:t>Increase SNR of desired signals</a:t>
            </a:r>
          </a:p>
          <a:p>
            <a:pPr lvl="1"/>
            <a:r>
              <a:rPr lang="en-US" sz="1400" dirty="0"/>
              <a:t>Null out interferers</a:t>
            </a:r>
          </a:p>
          <a:p>
            <a:pPr lvl="1"/>
            <a:r>
              <a:rPr lang="en-US" sz="1400" dirty="0"/>
              <a:t>Shape beam patterns</a:t>
            </a:r>
          </a:p>
          <a:p>
            <a:pPr lvl="1"/>
            <a:r>
              <a:rPr lang="en-US" sz="1400" dirty="0"/>
              <a:t>Basic DoA Estimation</a:t>
            </a:r>
          </a:p>
          <a:p>
            <a:r>
              <a:rPr lang="en-US" sz="1400" dirty="0"/>
              <a:t>Involves choosing weight </a:t>
            </a:r>
            <a:r>
              <a:rPr lang="en-US" sz="1400" dirty="0" err="1"/>
              <a:t>vector,</a:t>
            </a:r>
            <a:r>
              <a:rPr lang="en-US" sz="1400" b="1" i="1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w</a:t>
            </a:r>
            <a:r>
              <a:rPr lang="en-US" sz="1400" b="1" i="1" dirty="0">
                <a:latin typeface="Cambria Math" panose="02040503050406030204" pitchFamily="18" charset="0"/>
                <a:ea typeface="Cambria Math" panose="02040503050406030204" pitchFamily="18" charset="0"/>
              </a:rPr>
              <a:t> , </a:t>
            </a:r>
            <a:r>
              <a:rPr lang="en-US" sz="1400" dirty="0"/>
              <a:t>that maximize array gain in intended direction.</a:t>
            </a:r>
          </a:p>
          <a:p>
            <a:r>
              <a:rPr lang="en-US" sz="1400" dirty="0"/>
              <a:t>DoA Estimation is performed by applying chosen weight vector to array data for all </a:t>
            </a:r>
            <a:r>
              <a:rPr lang="en-US" sz="1400" dirty="0" err="1"/>
              <a:t>DoAs</a:t>
            </a:r>
            <a:r>
              <a:rPr lang="en-US" sz="1400" dirty="0"/>
              <a:t> of interest.</a:t>
            </a:r>
          </a:p>
          <a:p>
            <a:pPr marL="0" indent="0">
              <a:buNone/>
            </a:pPr>
            <a:r>
              <a:rPr lang="en-US" sz="1400" b="1" dirty="0"/>
              <a:t>Limitations</a:t>
            </a:r>
          </a:p>
          <a:p>
            <a:r>
              <a:rPr lang="en-US" sz="1400" dirty="0"/>
              <a:t>Resolution is tied to beamwidth of antenna. Can't resolve multiple sources within beamwidth. </a:t>
            </a:r>
          </a:p>
          <a:p>
            <a:r>
              <a:rPr lang="en-US" sz="1400" dirty="0"/>
              <a:t>Doesn’t work well when noise is high.</a:t>
            </a:r>
          </a:p>
        </p:txBody>
      </p:sp>
      <p:sp>
        <p:nvSpPr>
          <p:cNvPr id="458" name="Text Placeholder 457">
            <a:extLst>
              <a:ext uri="{FF2B5EF4-FFF2-40B4-BE49-F238E27FC236}">
                <a16:creationId xmlns:a16="http://schemas.microsoft.com/office/drawing/2014/main" id="{E9115A10-57D7-5CE1-EDCE-68B28E70140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Simple Approach to DoA Estimation, Poor Resolution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524DC0-F029-3809-214B-1DD96132AF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7165E6F-54ED-4977-A15E-D44BE7238A65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69D77F-CDBA-BA71-2DD1-F5E5856D500E}"/>
              </a:ext>
            </a:extLst>
          </p:cNvPr>
          <p:cNvSpPr/>
          <p:nvPr/>
        </p:nvSpPr>
        <p:spPr>
          <a:xfrm>
            <a:off x="4392992" y="1143000"/>
            <a:ext cx="2970976" cy="2907185"/>
          </a:xfrm>
          <a:prstGeom prst="rect">
            <a:avLst/>
          </a:prstGeom>
          <a:solidFill>
            <a:schemeClr val="bg2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5BA57BA-F95C-EAC0-94BF-827A81732E71}"/>
              </a:ext>
            </a:extLst>
          </p:cNvPr>
          <p:cNvSpPr txBox="1"/>
          <p:nvPr/>
        </p:nvSpPr>
        <p:spPr>
          <a:xfrm>
            <a:off x="4392992" y="1143000"/>
            <a:ext cx="25532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u="sng" dirty="0">
                <a:latin typeface="Cambria Math" panose="02040503050406030204" pitchFamily="18" charset="0"/>
                <a:ea typeface="Cambria Math" panose="02040503050406030204" pitchFamily="18" charset="0"/>
              </a:rPr>
              <a:t>Determining Weight Vector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F337DCB-1B13-D1E0-0895-F67A4B968D38}"/>
              </a:ext>
            </a:extLst>
          </p:cNvPr>
          <p:cNvSpPr/>
          <p:nvPr/>
        </p:nvSpPr>
        <p:spPr>
          <a:xfrm>
            <a:off x="7470886" y="379453"/>
            <a:ext cx="4100134" cy="5401056"/>
          </a:xfrm>
          <a:prstGeom prst="rect">
            <a:avLst/>
          </a:prstGeom>
          <a:solidFill>
            <a:schemeClr val="bg2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F91B86C-0DCE-F6BA-931F-A0FC8F17BE65}"/>
              </a:ext>
            </a:extLst>
          </p:cNvPr>
          <p:cNvSpPr txBox="1"/>
          <p:nvPr/>
        </p:nvSpPr>
        <p:spPr>
          <a:xfrm>
            <a:off x="7470886" y="437327"/>
            <a:ext cx="41376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u="sng" dirty="0">
                <a:latin typeface="Cambria Math" panose="02040503050406030204" pitchFamily="18" charset="0"/>
                <a:ea typeface="Cambria Math" panose="02040503050406030204" pitchFamily="18" charset="0"/>
              </a:rPr>
              <a:t>Performing Beamforming for DoA Estimation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1F7A8EB-4CF4-921C-FCA4-260F6FAB9E56}"/>
              </a:ext>
            </a:extLst>
          </p:cNvPr>
          <p:cNvSpPr txBox="1"/>
          <p:nvPr/>
        </p:nvSpPr>
        <p:spPr>
          <a:xfrm>
            <a:off x="4392992" y="1523959"/>
            <a:ext cx="29709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ambria Math" panose="02040503050406030204" pitchFamily="18" charset="0"/>
                <a:ea typeface="Cambria Math" panose="02040503050406030204" pitchFamily="18" charset="0"/>
              </a:rPr>
              <a:t>We need the weight vector to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Cambria Math" panose="02040503050406030204" pitchFamily="18" charset="0"/>
                <a:ea typeface="Cambria Math" panose="02040503050406030204" pitchFamily="18" charset="0"/>
              </a:rPr>
              <a:t>Adjust the phases of the array data so that the signal constructively adds up in a desired direction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Cambria Math" panose="02040503050406030204" pitchFamily="18" charset="0"/>
                <a:ea typeface="Cambria Math" panose="02040503050406030204" pitchFamily="18" charset="0"/>
              </a:rPr>
              <a:t>Have a magnitude of 1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US" sz="1200" dirty="0">
                <a:latin typeface="Cambria Math" panose="02040503050406030204" pitchFamily="18" charset="0"/>
                <a:ea typeface="Cambria Math" panose="02040503050406030204" pitchFamily="18" charset="0"/>
              </a:rPr>
              <a:t>The steering vector satisfies these conditions!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A9D7BD8-ECBA-2726-645B-6969715C2BCB}"/>
                  </a:ext>
                </a:extLst>
              </p:cNvPr>
              <p:cNvSpPr txBox="1"/>
              <p:nvPr/>
            </p:nvSpPr>
            <p:spPr>
              <a:xfrm>
                <a:off x="4392992" y="3136024"/>
                <a:ext cx="3077894" cy="9141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𝑐𝑜𝑛𝑣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1" i="1">
                          <a:latin typeface="Cambria Math" panose="02040503050406030204" pitchFamily="18" charset="0"/>
                        </a:rPr>
                        <m:t>𝒂</m:t>
                      </m:r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sz="1400" i="1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</m:e>
                                        <m:sup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𝜋</m:t>
                                          </m:r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∙0∙</m:t>
                                          </m:r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  <m:func>
                                            <m:funcPr>
                                              <m:ctrlP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1400">
                                                  <a:latin typeface="Cambria Math" panose="02040503050406030204" pitchFamily="18" charset="0"/>
                                                </a:rPr>
                                                <m:t>sin</m:t>
                                              </m:r>
                                            </m:fName>
                                            <m:e>
                                              <m: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𝜃</m:t>
                                              </m:r>
                                            </m:e>
                                          </m:func>
                                        </m:sup>
                                      </m:sSup>
                                    </m:e>
                                  </m:m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</m:e>
                                        <m:sup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𝜋</m:t>
                                          </m:r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∙1∙</m:t>
                                          </m:r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  <m:func>
                                            <m:funcPr>
                                              <m:ctrlP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1400">
                                                  <a:latin typeface="Cambria Math" panose="02040503050406030204" pitchFamily="18" charset="0"/>
                                                </a:rPr>
                                                <m:t>sin</m:t>
                                              </m:r>
                                            </m:fName>
                                            <m:e>
                                              <m: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𝜃</m:t>
                                              </m:r>
                                            </m:e>
                                          </m:func>
                                        </m:sup>
                                      </m:sSup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…</m:t>
                                      </m:r>
                                    </m:e>
                                  </m:m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</m:e>
                                        <m:sup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𝜋</m:t>
                                          </m:r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∙(</m:t>
                                          </m:r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−1)∙</m:t>
                                          </m:r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  <m:func>
                                            <m:funcPr>
                                              <m:ctrlP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1400">
                                                  <a:latin typeface="Cambria Math" panose="02040503050406030204" pitchFamily="18" charset="0"/>
                                                </a:rPr>
                                                <m:t>sin</m:t>
                                              </m:r>
                                            </m:fName>
                                            <m:e>
                                              <m: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𝜃</m:t>
                                              </m:r>
                                            </m:e>
                                          </m:func>
                                        </m:sup>
                                      </m:sSup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m:rPr>
                          <m:nor/>
                        </m:rPr>
                        <a:rPr lang="en-US" sz="1400" dirty="0"/>
                        <m:t>  </m:t>
                      </m:r>
                    </m:oMath>
                  </m:oMathPara>
                </a14:m>
                <a:endParaRPr lang="en-US" sz="1400" dirty="0"/>
              </a:p>
              <a:p>
                <a:endParaRPr lang="en-US" sz="1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A9D7BD8-ECBA-2726-645B-6969715C2B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2992" y="3136024"/>
                <a:ext cx="3077894" cy="91416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37D4ABA-FAA5-06C2-8BA5-145032F43B11}"/>
                  </a:ext>
                </a:extLst>
              </p:cNvPr>
              <p:cNvSpPr txBox="1"/>
              <p:nvPr/>
            </p:nvSpPr>
            <p:spPr>
              <a:xfrm>
                <a:off x="7597576" y="858789"/>
                <a:ext cx="3885869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Scan through all </a:t>
                </a:r>
                <a:r>
                  <a:rPr lang="en-US" sz="12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DoAs</a:t>
                </a:r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within the angular region of interest. For each DoA,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 </a:t>
                </a:r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Use the conventional beamformer to determine weights,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𝑤</m:t>
                    </m:r>
                    <m:d>
                      <m:dPr>
                        <m:ctrlP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 sz="1200" b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Apply weight to array data, </a:t>
                </a:r>
                <a14:m>
                  <m:oMath xmlns:m="http://schemas.openxmlformats.org/officeDocument/2006/math">
                    <m:r>
                      <a:rPr lang="en-US" sz="1200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endParaRPr lang="en-US" sz="12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1085850" lvl="2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𝒘</m:t>
                        </m:r>
                        <m:d>
                          <m:dPr>
                            <m:ctrlP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sup>
                    </m:sSup>
                  </m:oMath>
                </a14:m>
                <a:r>
                  <a:rPr lang="en-US" sz="1200" b="1" dirty="0"/>
                  <a:t> </a:t>
                </a:r>
                <a14:m>
                  <m:oMath xmlns:m="http://schemas.openxmlformats.org/officeDocument/2006/math">
                    <m:r>
                      <a:rPr lang="en-US" sz="1200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endParaRPr lang="en-US" sz="12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1085850" lvl="2" indent="-171450">
                  <a:buFont typeface="Arial" panose="020B0604020202020204" pitchFamily="34" charset="0"/>
                  <a:buChar char="•"/>
                </a:pPr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This is the magnitude of the beamformed signal at the DoA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12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37D4ABA-FAA5-06C2-8BA5-145032F43B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7576" y="858789"/>
                <a:ext cx="3885869" cy="1569660"/>
              </a:xfrm>
              <a:prstGeom prst="rect">
                <a:avLst/>
              </a:prstGeom>
              <a:blipFill>
                <a:blip r:embed="rId5"/>
                <a:stretch>
                  <a:fillRect t="-389" b="-23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Picture 19">
            <a:extLst>
              <a:ext uri="{FF2B5EF4-FFF2-40B4-BE49-F238E27FC236}">
                <a16:creationId xmlns:a16="http://schemas.microsoft.com/office/drawing/2014/main" id="{7DE7D0DB-8273-8291-F753-1BE109AE4C1B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9003" b="979"/>
          <a:stretch/>
        </p:blipFill>
        <p:spPr>
          <a:xfrm>
            <a:off x="7888598" y="2796539"/>
            <a:ext cx="3269941" cy="124015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6F00ED2-49C3-5341-B482-5FBADB3BD60B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11540" b="-1"/>
          <a:stretch/>
        </p:blipFill>
        <p:spPr>
          <a:xfrm>
            <a:off x="7888598" y="4446270"/>
            <a:ext cx="3337158" cy="121084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CBA220FA-95FA-27E1-00D0-3FA42A18220C}"/>
              </a:ext>
            </a:extLst>
          </p:cNvPr>
          <p:cNvSpPr txBox="1"/>
          <p:nvPr/>
        </p:nvSpPr>
        <p:spPr>
          <a:xfrm>
            <a:off x="8037650" y="2516703"/>
            <a:ext cx="32081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u="sng" dirty="0">
                <a:latin typeface="Cambria Math" panose="02040503050406030204" pitchFamily="18" charset="0"/>
                <a:ea typeface="Cambria Math" panose="02040503050406030204" pitchFamily="18" charset="0"/>
              </a:rPr>
              <a:t>Beamformer for Two Well-Separated Sources*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9C6622D-87D7-4E64-25DA-27488F806F13}"/>
              </a:ext>
            </a:extLst>
          </p:cNvPr>
          <p:cNvSpPr txBox="1"/>
          <p:nvPr/>
        </p:nvSpPr>
        <p:spPr>
          <a:xfrm>
            <a:off x="7949709" y="4169271"/>
            <a:ext cx="33840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u="sng" dirty="0">
                <a:latin typeface="Cambria Math" panose="02040503050406030204" pitchFamily="18" charset="0"/>
                <a:ea typeface="Cambria Math" panose="02040503050406030204" pitchFamily="18" charset="0"/>
              </a:rPr>
              <a:t>Beamformer for Two Closely-Separated Sources*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F6DB2B0-F43E-8C23-3B5A-E11A09CD0497}"/>
              </a:ext>
            </a:extLst>
          </p:cNvPr>
          <p:cNvSpPr txBox="1"/>
          <p:nvPr/>
        </p:nvSpPr>
        <p:spPr>
          <a:xfrm>
            <a:off x="9224490" y="2814112"/>
            <a:ext cx="96192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>
                <a:solidFill>
                  <a:srgbClr val="00B050"/>
                </a:solidFill>
              </a:rPr>
              <a:t>Sources are Resolvable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989A503-5DBE-BFF7-78E4-DD5AAC28BB9C}"/>
              </a:ext>
            </a:extLst>
          </p:cNvPr>
          <p:cNvSpPr txBox="1"/>
          <p:nvPr/>
        </p:nvSpPr>
        <p:spPr>
          <a:xfrm>
            <a:off x="8555793" y="4814362"/>
            <a:ext cx="114966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>
                <a:solidFill>
                  <a:srgbClr val="FF0000"/>
                </a:solidFill>
              </a:rPr>
              <a:t>Sources are Unresolvable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917958E-4E41-4C0A-0CDA-211B498A2543}"/>
              </a:ext>
            </a:extLst>
          </p:cNvPr>
          <p:cNvSpPr txBox="1"/>
          <p:nvPr/>
        </p:nvSpPr>
        <p:spPr>
          <a:xfrm>
            <a:off x="10437981" y="5588092"/>
            <a:ext cx="117051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* Using a 6elem. ULA</a:t>
            </a: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8C8C5A55-6E88-CBF3-AFA4-937F690EFC1C}"/>
              </a:ext>
            </a:extLst>
          </p:cNvPr>
          <p:cNvSpPr>
            <a:spLocks noGrp="1"/>
          </p:cNvSpPr>
          <p:nvPr>
            <p:ph type="ftr" sz="quarter" idx="3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Raytheon Company - Approved for Public Disclosure</a:t>
            </a:r>
          </a:p>
        </p:txBody>
      </p:sp>
    </p:spTree>
    <p:extLst>
      <p:ext uri="{BB962C8B-B14F-4D97-AF65-F5344CB8AC3E}">
        <p14:creationId xmlns:p14="http://schemas.microsoft.com/office/powerpoint/2010/main" val="38554273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5F3A17-E8BF-E132-1237-8D8CA818B8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Title 455">
            <a:extLst>
              <a:ext uri="{FF2B5EF4-FFF2-40B4-BE49-F238E27FC236}">
                <a16:creationId xmlns:a16="http://schemas.microsoft.com/office/drawing/2014/main" id="{9CB85A9C-71A5-8A67-6D5A-EC1135C4A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MVDR: Minimum Variance </a:t>
            </a:r>
            <a:r>
              <a:rPr lang="en-US" dirty="0" err="1"/>
              <a:t>Distortionless</a:t>
            </a:r>
            <a:r>
              <a:rPr lang="en-US" dirty="0"/>
              <a:t> Response</a:t>
            </a:r>
          </a:p>
        </p:txBody>
      </p:sp>
      <p:sp>
        <p:nvSpPr>
          <p:cNvPr id="457" name="Text Placeholder 456">
            <a:extLst>
              <a:ext uri="{FF2B5EF4-FFF2-40B4-BE49-F238E27FC236}">
                <a16:creationId xmlns:a16="http://schemas.microsoft.com/office/drawing/2014/main" id="{E9ECA012-883D-71C1-4BF4-B250713394D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0748" y="1002670"/>
            <a:ext cx="3423867" cy="3227867"/>
          </a:xfrm>
        </p:spPr>
        <p:txBody>
          <a:bodyPr/>
          <a:lstStyle/>
          <a:p>
            <a:r>
              <a:rPr lang="en-US" sz="1400" dirty="0"/>
              <a:t>Also known as the Capon DoA Estimator</a:t>
            </a:r>
          </a:p>
          <a:p>
            <a:r>
              <a:rPr lang="en-US" sz="1400" dirty="0"/>
              <a:t>Can be used for both beamforming and DoA</a:t>
            </a:r>
          </a:p>
          <a:p>
            <a:r>
              <a:rPr lang="en-US" sz="1400" dirty="0"/>
              <a:t>Scans an MVDR beam over the angular region of interest</a:t>
            </a:r>
          </a:p>
          <a:p>
            <a:pPr lvl="1"/>
            <a:r>
              <a:rPr lang="en-US" sz="1400" dirty="0"/>
              <a:t>A form of adaptive beamforming</a:t>
            </a:r>
          </a:p>
          <a:p>
            <a:r>
              <a:rPr lang="en-US" sz="1400" dirty="0"/>
              <a:t>Can resolve sources more closely than a conventional beamformer</a:t>
            </a:r>
          </a:p>
          <a:p>
            <a:pPr lvl="1"/>
            <a:r>
              <a:rPr lang="en-US" sz="1400" dirty="0"/>
              <a:t>Example of </a:t>
            </a:r>
            <a:r>
              <a:rPr lang="en-US" sz="1400" dirty="0" err="1"/>
              <a:t>Superresolution</a:t>
            </a:r>
            <a:endParaRPr lang="en-US" sz="1400" dirty="0"/>
          </a:p>
          <a:p>
            <a:pPr lvl="1"/>
            <a:endParaRPr lang="en-US" sz="1400" dirty="0"/>
          </a:p>
          <a:p>
            <a:pPr marL="0" indent="0">
              <a:buNone/>
            </a:pPr>
            <a:r>
              <a:rPr lang="en-US" sz="1400" b="1" dirty="0"/>
              <a:t>Limitations</a:t>
            </a:r>
          </a:p>
          <a:p>
            <a:r>
              <a:rPr lang="en-US" sz="1400" dirty="0"/>
              <a:t>Very sensitive to sensor errors </a:t>
            </a:r>
          </a:p>
          <a:p>
            <a:r>
              <a:rPr lang="en-US" sz="1400" dirty="0"/>
              <a:t>Has a lower spatial resolution than MUSIC</a:t>
            </a:r>
          </a:p>
          <a:p>
            <a:pPr lvl="1"/>
            <a:endParaRPr lang="en-US" sz="1400" dirty="0"/>
          </a:p>
        </p:txBody>
      </p:sp>
      <p:sp>
        <p:nvSpPr>
          <p:cNvPr id="458" name="Text Placeholder 457">
            <a:extLst>
              <a:ext uri="{FF2B5EF4-FFF2-40B4-BE49-F238E27FC236}">
                <a16:creationId xmlns:a16="http://schemas.microsoft.com/office/drawing/2014/main" id="{7152E210-D908-4026-570E-A32FD7DBCA0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An Adaptive Beamformer With Improved Resolution Compared to Conventional Beamforming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50AEEDE-6D88-BC62-567A-DE47C3B370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7165E6F-54ED-4977-A15E-D44BE7238A65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53B47EE-1C30-26D7-5F78-FCCD6FE424C9}"/>
              </a:ext>
            </a:extLst>
          </p:cNvPr>
          <p:cNvSpPr/>
          <p:nvPr/>
        </p:nvSpPr>
        <p:spPr>
          <a:xfrm>
            <a:off x="4206396" y="890015"/>
            <a:ext cx="2970976" cy="4890492"/>
          </a:xfrm>
          <a:prstGeom prst="rect">
            <a:avLst/>
          </a:prstGeom>
          <a:solidFill>
            <a:schemeClr val="bg2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100" u="sng" dirty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452B1BA-2461-CA48-9852-F31589D1420C}"/>
              </a:ext>
            </a:extLst>
          </p:cNvPr>
          <p:cNvSpPr/>
          <p:nvPr/>
        </p:nvSpPr>
        <p:spPr>
          <a:xfrm>
            <a:off x="7470886" y="890015"/>
            <a:ext cx="4100134" cy="4890493"/>
          </a:xfrm>
          <a:prstGeom prst="rect">
            <a:avLst/>
          </a:prstGeom>
          <a:solidFill>
            <a:schemeClr val="bg2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9182377-019D-144B-9177-7E74690ECBCF}"/>
              </a:ext>
            </a:extLst>
          </p:cNvPr>
          <p:cNvSpPr txBox="1"/>
          <p:nvPr/>
        </p:nvSpPr>
        <p:spPr>
          <a:xfrm>
            <a:off x="4206396" y="835957"/>
            <a:ext cx="276898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u="sng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Determining MVDR Beamformer Weight Vector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AE4BAA3-83BA-13B1-DE8D-AE1FBE91A623}"/>
                  </a:ext>
                </a:extLst>
              </p:cNvPr>
              <p:cNvSpPr txBox="1"/>
              <p:nvPr/>
            </p:nvSpPr>
            <p:spPr>
              <a:xfrm>
                <a:off x="4379308" y="1337334"/>
                <a:ext cx="73096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sup>
                      </m:sSup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1400" b="1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AE4BAA3-83BA-13B1-DE8D-AE1FBE91A6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9308" y="1337334"/>
                <a:ext cx="730969" cy="215444"/>
              </a:xfrm>
              <a:prstGeom prst="rect">
                <a:avLst/>
              </a:prstGeom>
              <a:blipFill>
                <a:blip r:embed="rId4"/>
                <a:stretch>
                  <a:fillRect l="-5000" r="-4167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F8D6F8B-53F7-D2F0-9E88-EE58A1069587}"/>
                  </a:ext>
                </a:extLst>
              </p:cNvPr>
              <p:cNvSpPr txBox="1"/>
              <p:nvPr/>
            </p:nvSpPr>
            <p:spPr>
              <a:xfrm>
                <a:off x="4526211" y="1806132"/>
                <a:ext cx="1265667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𝒔</m:t>
                      </m:r>
                      <m:sSup>
                        <m:s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sup>
                      </m:sSup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sup>
                      </m:sSup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𝒏</m:t>
                      </m:r>
                    </m:oMath>
                  </m:oMathPara>
                </a14:m>
                <a:endParaRPr lang="en-US" sz="1400" b="1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F8D6F8B-53F7-D2F0-9E88-EE58A10695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6211" y="1806132"/>
                <a:ext cx="1265667" cy="215444"/>
              </a:xfrm>
              <a:prstGeom prst="rect">
                <a:avLst/>
              </a:prstGeom>
              <a:blipFill>
                <a:blip r:embed="rId5"/>
                <a:stretch>
                  <a:fillRect l="-481" r="-1442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A3A8018-F4C6-8C55-224C-9B6F2328B7C2}"/>
                  </a:ext>
                </a:extLst>
              </p:cNvPr>
              <p:cNvSpPr txBox="1"/>
              <p:nvPr/>
            </p:nvSpPr>
            <p:spPr>
              <a:xfrm>
                <a:off x="4089197" y="1508373"/>
                <a:ext cx="204216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sup>
                      </m:sSup>
                      <m:d>
                        <m:dPr>
                          <m:ctrlPr>
                            <a:rPr lang="en-US" sz="1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𝒂𝒔</m:t>
                          </m:r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A3A8018-F4C6-8C55-224C-9B6F2328B7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9197" y="1508373"/>
                <a:ext cx="2042160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Left Brace 22">
            <a:extLst>
              <a:ext uri="{FF2B5EF4-FFF2-40B4-BE49-F238E27FC236}">
                <a16:creationId xmlns:a16="http://schemas.microsoft.com/office/drawing/2014/main" id="{5AF64268-F6DB-F421-C8CA-8D97A94A4FE2}"/>
              </a:ext>
            </a:extLst>
          </p:cNvPr>
          <p:cNvSpPr/>
          <p:nvPr/>
        </p:nvSpPr>
        <p:spPr>
          <a:xfrm rot="16200000">
            <a:off x="4937354" y="1933164"/>
            <a:ext cx="166670" cy="342595"/>
          </a:xfrm>
          <a:prstGeom prst="leftBrac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740CD89-434D-6E94-5DA7-C3622F4D4319}"/>
              </a:ext>
            </a:extLst>
          </p:cNvPr>
          <p:cNvSpPr txBox="1"/>
          <p:nvPr/>
        </p:nvSpPr>
        <p:spPr>
          <a:xfrm>
            <a:off x="4643253" y="2174065"/>
            <a:ext cx="7679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C00000"/>
                </a:solidFill>
              </a:rPr>
              <a:t>Gain = 1</a:t>
            </a:r>
          </a:p>
        </p:txBody>
      </p:sp>
      <p:sp>
        <p:nvSpPr>
          <p:cNvPr id="25" name="Left Brace 24">
            <a:extLst>
              <a:ext uri="{FF2B5EF4-FFF2-40B4-BE49-F238E27FC236}">
                <a16:creationId xmlns:a16="http://schemas.microsoft.com/office/drawing/2014/main" id="{5F18C5A8-4195-1A93-9424-512E331159C6}"/>
              </a:ext>
            </a:extLst>
          </p:cNvPr>
          <p:cNvSpPr/>
          <p:nvPr/>
        </p:nvSpPr>
        <p:spPr>
          <a:xfrm rot="16200000">
            <a:off x="5515939" y="1902886"/>
            <a:ext cx="140017" cy="402342"/>
          </a:xfrm>
          <a:prstGeom prst="leftBrac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5076FDB-FEC6-A878-65D7-D4835C438086}"/>
              </a:ext>
            </a:extLst>
          </p:cNvPr>
          <p:cNvSpPr txBox="1"/>
          <p:nvPr/>
        </p:nvSpPr>
        <p:spPr>
          <a:xfrm>
            <a:off x="5273408" y="2174065"/>
            <a:ext cx="18369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63666A"/>
                </a:solidFill>
              </a:rPr>
              <a:t>Minimize Variance Or Expected Value of Power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F8B9318-EC90-7F25-C8FC-FAE835BB11F6}"/>
                  </a:ext>
                </a:extLst>
              </p:cNvPr>
              <p:cNvSpPr txBox="1"/>
              <p:nvPr/>
            </p:nvSpPr>
            <p:spPr>
              <a:xfrm>
                <a:off x="5413268" y="2573087"/>
                <a:ext cx="80906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{</m:t>
                    </m:r>
                    <m:sSup>
                      <m:sSup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400" b="1" i="1" smtClean="0"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</m:e>
                              <m:sup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p>
                            </m:sSup>
                            <m:r>
                              <a:rPr lang="en-US" sz="1400" b="1" i="1" smtClean="0">
                                <a:latin typeface="Cambria Math" panose="02040503050406030204" pitchFamily="18" charset="0"/>
                              </a:rPr>
                              <m:t>𝒏</m:t>
                            </m:r>
                          </m:e>
                        </m:d>
                      </m:e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400" dirty="0"/>
                  <a:t>}</a:t>
                </a: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F8B9318-EC90-7F25-C8FC-FAE835BB11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3268" y="2573087"/>
                <a:ext cx="809068" cy="215444"/>
              </a:xfrm>
              <a:prstGeom prst="rect">
                <a:avLst/>
              </a:prstGeom>
              <a:blipFill>
                <a:blip r:embed="rId7"/>
                <a:stretch>
                  <a:fillRect l="-7519" t="-25714" r="-12782" b="-5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1572B23-1019-7F22-DFB6-68594D95016E}"/>
                  </a:ext>
                </a:extLst>
              </p:cNvPr>
              <p:cNvSpPr txBox="1"/>
              <p:nvPr/>
            </p:nvSpPr>
            <p:spPr>
              <a:xfrm>
                <a:off x="5227025" y="2872585"/>
                <a:ext cx="122289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𝐻</m:t>
                          </m:r>
                        </m:sup>
                      </m:sSup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1" i="1">
                              <a:latin typeface="Cambria Math" panose="02040503050406030204" pitchFamily="18" charset="0"/>
                            </a:rPr>
                            <m:t>𝒏</m:t>
                          </m:r>
                          <m:sSup>
                            <m:sSup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e>
                            <m:sup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sup>
                          </m:sSup>
                        </m:e>
                      </m:d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𝒘</m:t>
                      </m:r>
                    </m:oMath>
                  </m:oMathPara>
                </a14:m>
                <a:endParaRPr lang="en-US" sz="1400" b="1" i="1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1572B23-1019-7F22-DFB6-68594D9501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7025" y="2872585"/>
                <a:ext cx="1222899" cy="215444"/>
              </a:xfrm>
              <a:prstGeom prst="rect">
                <a:avLst/>
              </a:prstGeom>
              <a:blipFill>
                <a:blip r:embed="rId8"/>
                <a:stretch>
                  <a:fillRect l="-498" r="-1493" b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CE4B3DF-0290-04D3-E904-608E2541C93D}"/>
                  </a:ext>
                </a:extLst>
              </p:cNvPr>
              <p:cNvSpPr txBox="1"/>
              <p:nvPr/>
            </p:nvSpPr>
            <p:spPr>
              <a:xfrm>
                <a:off x="5241064" y="3128749"/>
                <a:ext cx="929742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𝐻</m:t>
                          </m:r>
                        </m:sup>
                      </m:sSup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𝑛𝑛</m:t>
                          </m:r>
                        </m:sub>
                      </m:sSub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𝒘</m:t>
                      </m:r>
                    </m:oMath>
                  </m:oMathPara>
                </a14:m>
                <a:endParaRPr lang="en-US" sz="1400" b="1" i="1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CE4B3DF-0290-04D3-E904-608E2541C9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1064" y="3128749"/>
                <a:ext cx="929742" cy="215444"/>
              </a:xfrm>
              <a:prstGeom prst="rect">
                <a:avLst/>
              </a:prstGeom>
              <a:blipFill>
                <a:blip r:embed="rId9"/>
                <a:stretch>
                  <a:fillRect l="-1316" r="-1974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8" name="TextBox 447">
            <a:extLst>
              <a:ext uri="{FF2B5EF4-FFF2-40B4-BE49-F238E27FC236}">
                <a16:creationId xmlns:a16="http://schemas.microsoft.com/office/drawing/2014/main" id="{278E4FF2-EB68-4E91-5EB4-A2105D559560}"/>
              </a:ext>
            </a:extLst>
          </p:cNvPr>
          <p:cNvSpPr txBox="1"/>
          <p:nvPr/>
        </p:nvSpPr>
        <p:spPr>
          <a:xfrm>
            <a:off x="5241064" y="3322649"/>
            <a:ext cx="18369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Noise Correlation Matrix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0" name="TextBox 449">
                <a:extLst>
                  <a:ext uri="{FF2B5EF4-FFF2-40B4-BE49-F238E27FC236}">
                    <a16:creationId xmlns:a16="http://schemas.microsoft.com/office/drawing/2014/main" id="{4EE50375-CAE7-6725-03C0-8901C91A104D}"/>
                  </a:ext>
                </a:extLst>
              </p:cNvPr>
              <p:cNvSpPr txBox="1"/>
              <p:nvPr/>
            </p:nvSpPr>
            <p:spPr>
              <a:xfrm>
                <a:off x="4409860" y="4586450"/>
                <a:ext cx="935384" cy="2910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140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lim>
                          </m:limLow>
                        </m:fName>
                        <m:e>
                          <m:sSup>
                            <m:sSupPr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sup>
                          </m:sSup>
                          <m:acc>
                            <m:accPr>
                              <m:chr m:val="̂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b="1" i="1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</m:acc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50" name="TextBox 449">
                <a:extLst>
                  <a:ext uri="{FF2B5EF4-FFF2-40B4-BE49-F238E27FC236}">
                    <a16:creationId xmlns:a16="http://schemas.microsoft.com/office/drawing/2014/main" id="{4EE50375-CAE7-6725-03C0-8901C91A10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9860" y="4586450"/>
                <a:ext cx="935384" cy="291042"/>
              </a:xfrm>
              <a:prstGeom prst="rect">
                <a:avLst/>
              </a:prstGeom>
              <a:blipFill>
                <a:blip r:embed="rId11"/>
                <a:stretch>
                  <a:fillRect l="-3247" t="-16667" r="-21429" b="-104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1" name="TextBox 450">
            <a:extLst>
              <a:ext uri="{FF2B5EF4-FFF2-40B4-BE49-F238E27FC236}">
                <a16:creationId xmlns:a16="http://schemas.microsoft.com/office/drawing/2014/main" id="{423D7CB5-35F1-551C-C4C2-8CFDB913FDC5}"/>
              </a:ext>
            </a:extLst>
          </p:cNvPr>
          <p:cNvSpPr txBox="1"/>
          <p:nvPr/>
        </p:nvSpPr>
        <p:spPr>
          <a:xfrm>
            <a:off x="5356433" y="4608860"/>
            <a:ext cx="8030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subject to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3" name="TextBox 452">
                <a:extLst>
                  <a:ext uri="{FF2B5EF4-FFF2-40B4-BE49-F238E27FC236}">
                    <a16:creationId xmlns:a16="http://schemas.microsoft.com/office/drawing/2014/main" id="{0531CA11-BAE7-656A-192B-CF90902BC160}"/>
                  </a:ext>
                </a:extLst>
              </p:cNvPr>
              <p:cNvSpPr txBox="1"/>
              <p:nvPr/>
            </p:nvSpPr>
            <p:spPr>
              <a:xfrm>
                <a:off x="5958900" y="4550199"/>
                <a:ext cx="101011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sup>
                      </m:sSup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53" name="TextBox 452">
                <a:extLst>
                  <a:ext uri="{FF2B5EF4-FFF2-40B4-BE49-F238E27FC236}">
                    <a16:creationId xmlns:a16="http://schemas.microsoft.com/office/drawing/2014/main" id="{0531CA11-BAE7-656A-192B-CF90902BC1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8900" y="4550199"/>
                <a:ext cx="1010110" cy="30777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4" name="TextBox 453">
                <a:extLst>
                  <a:ext uri="{FF2B5EF4-FFF2-40B4-BE49-F238E27FC236}">
                    <a16:creationId xmlns:a16="http://schemas.microsoft.com/office/drawing/2014/main" id="{644A3E63-AF15-1DEB-E16B-BA9DB3FA5532}"/>
                  </a:ext>
                </a:extLst>
              </p:cNvPr>
              <p:cNvSpPr txBox="1"/>
              <p:nvPr/>
            </p:nvSpPr>
            <p:spPr>
              <a:xfrm>
                <a:off x="4297236" y="5032044"/>
                <a:ext cx="2133563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000" smtClean="0">
                          <a:latin typeface="Cambria Math" panose="02040503050406030204" pitchFamily="18" charset="0"/>
                        </a:rPr>
                        <m:t>S</m:t>
                      </m:r>
                      <m:r>
                        <m:rPr>
                          <m:sty m:val="p"/>
                        </m:rPr>
                        <a:rPr lang="en-US" sz="1000" b="0" i="0" smtClean="0">
                          <a:latin typeface="Cambria Math" panose="02040503050406030204" pitchFamily="18" charset="0"/>
                        </a:rPr>
                        <m:t>olving</m:t>
                      </m:r>
                      <m:r>
                        <a:rPr lang="en-US" sz="10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000" b="0" i="0" smtClean="0">
                          <a:latin typeface="Cambria Math" panose="02040503050406030204" pitchFamily="18" charset="0"/>
                        </a:rPr>
                        <m:t>gives</m:t>
                      </m:r>
                      <m:r>
                        <a:rPr lang="en-US" sz="10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000" b="0" i="0" smtClean="0">
                          <a:latin typeface="Cambria Math" panose="02040503050406030204" pitchFamily="18" charset="0"/>
                        </a:rPr>
                        <m:t>us</m:t>
                      </m:r>
                      <m:r>
                        <a:rPr lang="en-US" sz="1000" b="0" i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454" name="TextBox 453">
                <a:extLst>
                  <a:ext uri="{FF2B5EF4-FFF2-40B4-BE49-F238E27FC236}">
                    <a16:creationId xmlns:a16="http://schemas.microsoft.com/office/drawing/2014/main" id="{644A3E63-AF15-1DEB-E16B-BA9DB3FA55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7236" y="5032044"/>
                <a:ext cx="2133563" cy="153888"/>
              </a:xfrm>
              <a:prstGeom prst="rect">
                <a:avLst/>
              </a:prstGeom>
              <a:blipFill>
                <a:blip r:embed="rId13"/>
                <a:stretch>
                  <a:fillRect l="-2286" b="-30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1" name="TextBox 460">
                <a:extLst>
                  <a:ext uri="{FF2B5EF4-FFF2-40B4-BE49-F238E27FC236}">
                    <a16:creationId xmlns:a16="http://schemas.microsoft.com/office/drawing/2014/main" id="{F04529E3-53B5-4352-919B-9675AAD95404}"/>
                  </a:ext>
                </a:extLst>
              </p:cNvPr>
              <p:cNvSpPr txBox="1"/>
              <p:nvPr/>
            </p:nvSpPr>
            <p:spPr>
              <a:xfrm>
                <a:off x="4813501" y="5204325"/>
                <a:ext cx="1453668" cy="4510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𝑀𝑉𝐷𝑅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400" b="1" i="1">
                                      <a:latin typeface="Cambria Math" panose="02040503050406030204" pitchFamily="18" charset="0"/>
                                    </a:rPr>
                                    <m:t>𝑹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num>
                        <m:den>
                          <m:sSup>
                            <m:sSup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400" b="1" i="1">
                                      <a:latin typeface="Cambria Math" panose="02040503050406030204" pitchFamily="18" charset="0"/>
                                    </a:rPr>
                                    <m:t>𝑹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en-US" sz="1400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den>
                      </m:f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61" name="TextBox 460">
                <a:extLst>
                  <a:ext uri="{FF2B5EF4-FFF2-40B4-BE49-F238E27FC236}">
                    <a16:creationId xmlns:a16="http://schemas.microsoft.com/office/drawing/2014/main" id="{F04529E3-53B5-4352-919B-9675AAD954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3501" y="5204325"/>
                <a:ext cx="1453668" cy="451086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2" name="TextBox 461">
                <a:extLst>
                  <a:ext uri="{FF2B5EF4-FFF2-40B4-BE49-F238E27FC236}">
                    <a16:creationId xmlns:a16="http://schemas.microsoft.com/office/drawing/2014/main" id="{76EF124E-7A52-BAFE-BB21-D75377FCF79B}"/>
                  </a:ext>
                </a:extLst>
              </p:cNvPr>
              <p:cNvSpPr txBox="1"/>
              <p:nvPr/>
            </p:nvSpPr>
            <p:spPr>
              <a:xfrm>
                <a:off x="4186305" y="4087625"/>
                <a:ext cx="306577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Optimization</m:t>
                      </m:r>
                      <m:r>
                        <a:rPr lang="en-US" sz="1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Problem</m:t>
                      </m:r>
                      <m:r>
                        <a:rPr lang="en-US" sz="1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</m:t>
                      </m:r>
                      <m:r>
                        <m:rPr>
                          <m:sty m:val="p"/>
                        </m:rPr>
                        <a:rPr lang="en-US" sz="1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Determine</m:t>
                      </m:r>
                      <m:r>
                        <a:rPr lang="en-US" sz="1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the</m:t>
                      </m:r>
                      <m:r>
                        <a:rPr lang="en-US" sz="1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beamforming</m:t>
                      </m:r>
                      <m:r>
                        <a:rPr lang="en-US" sz="1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100" b="0" i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weights</m:t>
                      </m:r>
                      <m:r>
                        <a:rPr lang="en-US" sz="1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such</m:t>
                      </m:r>
                      <m:r>
                        <a:rPr lang="en-US" sz="1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that</m:t>
                      </m:r>
                    </m:oMath>
                  </m:oMathPara>
                </a14:m>
                <a:endParaRPr lang="en-US" sz="11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sz="11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62" name="TextBox 461">
                <a:extLst>
                  <a:ext uri="{FF2B5EF4-FFF2-40B4-BE49-F238E27FC236}">
                    <a16:creationId xmlns:a16="http://schemas.microsoft.com/office/drawing/2014/main" id="{76EF124E-7A52-BAFE-BB21-D75377FCF7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6305" y="4087625"/>
                <a:ext cx="3065776" cy="58477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5" name="TextBox 464">
            <a:extLst>
              <a:ext uri="{FF2B5EF4-FFF2-40B4-BE49-F238E27FC236}">
                <a16:creationId xmlns:a16="http://schemas.microsoft.com/office/drawing/2014/main" id="{07609B9B-D444-7B12-BDD6-6795C3D3E62E}"/>
              </a:ext>
            </a:extLst>
          </p:cNvPr>
          <p:cNvSpPr txBox="1"/>
          <p:nvPr/>
        </p:nvSpPr>
        <p:spPr>
          <a:xfrm>
            <a:off x="7451061" y="890015"/>
            <a:ext cx="418323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u="sng" dirty="0">
                <a:latin typeface="Cambria Math" panose="02040503050406030204" pitchFamily="18" charset="0"/>
                <a:ea typeface="Cambria Math" panose="02040503050406030204" pitchFamily="18" charset="0"/>
              </a:rPr>
              <a:t>Performing MVDR Beamforming for DoA Estimation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7" name="TextBox 466">
                <a:extLst>
                  <a:ext uri="{FF2B5EF4-FFF2-40B4-BE49-F238E27FC236}">
                    <a16:creationId xmlns:a16="http://schemas.microsoft.com/office/drawing/2014/main" id="{F7BE1DEE-CA92-A303-D58F-7DE0B6FF125B}"/>
                  </a:ext>
                </a:extLst>
              </p:cNvPr>
              <p:cNvSpPr txBox="1"/>
              <p:nvPr/>
            </p:nvSpPr>
            <p:spPr>
              <a:xfrm>
                <a:off x="7463464" y="1187179"/>
                <a:ext cx="4027787" cy="17954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+mj-lt"/>
                  <a:buAutoNum type="arabicPeriod"/>
                </a:pPr>
                <a:r>
                  <a:rPr lang="en-US" sz="11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Using Beamformer Weights</a:t>
                </a:r>
                <a:r>
                  <a:rPr lang="en-US" sz="11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: Scan through all </a:t>
                </a:r>
                <a:r>
                  <a:rPr lang="en-US" sz="11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DoAs</a:t>
                </a:r>
                <a:r>
                  <a:rPr lang="en-US" sz="11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within the angular region of interest. For each DoA,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1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1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1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 apply the MVDR weights</a:t>
                </a:r>
              </a:p>
              <a:p>
                <a:pPr marL="1257300" lvl="2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1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1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1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sz="11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𝑀𝑉𝐷𝑅</m:t>
                            </m:r>
                          </m:sub>
                        </m:sSub>
                        <m:d>
                          <m:dPr>
                            <m:ctrlPr>
                              <a:rPr lang="en-US" sz="11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1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1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sz="11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sup>
                    </m:sSup>
                  </m:oMath>
                </a14:m>
                <a:r>
                  <a:rPr lang="en-US" sz="1100" b="1" dirty="0"/>
                  <a:t> </a:t>
                </a:r>
                <a14:m>
                  <m:oMath xmlns:m="http://schemas.openxmlformats.org/officeDocument/2006/math">
                    <m:r>
                      <a:rPr lang="en-US" sz="1100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endParaRPr lang="en-US" sz="1100" b="1" dirty="0"/>
              </a:p>
              <a:p>
                <a:pPr lvl="2"/>
                <a:endParaRPr lang="en-US" sz="11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11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Using Spectral Approximation</a:t>
                </a:r>
                <a:r>
                  <a:rPr lang="en-US" sz="11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: A simplified expression for the power spectrum generated by using MDVR weights is</a:t>
                </a:r>
              </a:p>
              <a:p>
                <a:pPr marL="1257300" lvl="2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1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𝑀𝑉𝐷𝑅</m:t>
                        </m:r>
                      </m:sub>
                    </m:sSub>
                    <m:d>
                      <m:dPr>
                        <m:ctrlPr>
                          <a:rPr lang="en-US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1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1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1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1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sz="1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𝒂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𝐻</m:t>
                            </m:r>
                          </m:sup>
                        </m:sSup>
                        <m:sSup>
                          <m:sSupPr>
                            <m:ctrlPr>
                              <a:rPr lang="en-US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𝑹</m:t>
                            </m:r>
                          </m:e>
                          <m:sup>
                            <m:r>
                              <a:rPr lang="en-US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n-US" sz="1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𝒂</m:t>
                        </m:r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sz="11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/>
                <a:endParaRPr lang="en-US" sz="11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67" name="TextBox 466">
                <a:extLst>
                  <a:ext uri="{FF2B5EF4-FFF2-40B4-BE49-F238E27FC236}">
                    <a16:creationId xmlns:a16="http://schemas.microsoft.com/office/drawing/2014/main" id="{F7BE1DEE-CA92-A303-D58F-7DE0B6FF12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3464" y="1187179"/>
                <a:ext cx="4027787" cy="1795428"/>
              </a:xfrm>
              <a:prstGeom prst="rect">
                <a:avLst/>
              </a:prstGeom>
              <a:blipFill>
                <a:blip r:embed="rId16"/>
                <a:stretch>
                  <a:fillRect t="-3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70" name="Picture 469">
            <a:extLst>
              <a:ext uri="{FF2B5EF4-FFF2-40B4-BE49-F238E27FC236}">
                <a16:creationId xmlns:a16="http://schemas.microsoft.com/office/drawing/2014/main" id="{BFE0F84F-B806-305B-E34E-346F08376D7F}"/>
              </a:ext>
            </a:extLst>
          </p:cNvPr>
          <p:cNvPicPr>
            <a:picLocks noChangeAspect="1"/>
          </p:cNvPicPr>
          <p:nvPr/>
        </p:nvPicPr>
        <p:blipFill>
          <a:blip r:embed="rId17"/>
          <a:srcRect b="490"/>
          <a:stretch/>
        </p:blipFill>
        <p:spPr>
          <a:xfrm>
            <a:off x="7725462" y="3429001"/>
            <a:ext cx="3705746" cy="2194560"/>
          </a:xfrm>
          <a:prstGeom prst="rect">
            <a:avLst/>
          </a:prstGeom>
        </p:spPr>
      </p:pic>
      <p:sp>
        <p:nvSpPr>
          <p:cNvPr id="471" name="TextBox 470">
            <a:extLst>
              <a:ext uri="{FF2B5EF4-FFF2-40B4-BE49-F238E27FC236}">
                <a16:creationId xmlns:a16="http://schemas.microsoft.com/office/drawing/2014/main" id="{A9A6D805-0FBC-3219-FDDC-940D0B20F4DD}"/>
              </a:ext>
            </a:extLst>
          </p:cNvPr>
          <p:cNvSpPr txBox="1"/>
          <p:nvPr/>
        </p:nvSpPr>
        <p:spPr>
          <a:xfrm>
            <a:off x="7623021" y="3105197"/>
            <a:ext cx="39601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u="sng" dirty="0">
                <a:latin typeface="Cambria Math" panose="02040503050406030204" pitchFamily="18" charset="0"/>
                <a:ea typeface="Cambria Math" panose="02040503050406030204" pitchFamily="18" charset="0"/>
              </a:rPr>
              <a:t>Comparing MVDR to Conventional Beamforming*</a:t>
            </a:r>
          </a:p>
        </p:txBody>
      </p:sp>
      <p:sp>
        <p:nvSpPr>
          <p:cNvPr id="472" name="TextBox 471">
            <a:extLst>
              <a:ext uri="{FF2B5EF4-FFF2-40B4-BE49-F238E27FC236}">
                <a16:creationId xmlns:a16="http://schemas.microsoft.com/office/drawing/2014/main" id="{6D74A951-AF27-297E-A5B3-FFC3AFC06118}"/>
              </a:ext>
            </a:extLst>
          </p:cNvPr>
          <p:cNvSpPr txBox="1"/>
          <p:nvPr/>
        </p:nvSpPr>
        <p:spPr>
          <a:xfrm>
            <a:off x="10437981" y="5588092"/>
            <a:ext cx="117051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* Using a 6elem. ULA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E927898-E033-D2E7-82F7-AEC6456993E9}"/>
                  </a:ext>
                </a:extLst>
              </p:cNvPr>
              <p:cNvSpPr txBox="1"/>
              <p:nvPr/>
            </p:nvSpPr>
            <p:spPr>
              <a:xfrm>
                <a:off x="4189224" y="3823011"/>
                <a:ext cx="2779786" cy="2503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/>
                  <a:t>In practice,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0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000" b="1" i="1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</m:acc>
                  </m:oMath>
                </a14:m>
                <a:r>
                  <a:rPr lang="en-US" sz="1000" dirty="0"/>
                  <a:t>  is used instead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000" b="1" i="1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US" sz="1000" i="1">
                            <a:latin typeface="Cambria Math" panose="02040503050406030204" pitchFamily="18" charset="0"/>
                          </a:rPr>
                          <m:t>𝑛𝑛</m:t>
                        </m:r>
                      </m:sub>
                    </m:sSub>
                  </m:oMath>
                </a14:m>
                <a:r>
                  <a:rPr lang="en-US" sz="1000" dirty="0"/>
                  <a:t> 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E927898-E033-D2E7-82F7-AEC6456993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9224" y="3823011"/>
                <a:ext cx="2779786" cy="250390"/>
              </a:xfrm>
              <a:prstGeom prst="rect">
                <a:avLst/>
              </a:prstGeom>
              <a:blipFill>
                <a:blip r:embed="rId18"/>
                <a:stretch>
                  <a:fillRect b="-121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0C53138-C863-B906-7797-420C4B8FC5D7}"/>
              </a:ext>
            </a:extLst>
          </p:cNvPr>
          <p:cNvSpPr>
            <a:spLocks noGrp="1"/>
          </p:cNvSpPr>
          <p:nvPr>
            <p:ph type="ftr" sz="quarter" idx="3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Raytheon Company - Approved for Public Disclosure</a:t>
            </a:r>
          </a:p>
        </p:txBody>
      </p:sp>
    </p:spTree>
    <p:extLst>
      <p:ext uri="{BB962C8B-B14F-4D97-AF65-F5344CB8AC3E}">
        <p14:creationId xmlns:p14="http://schemas.microsoft.com/office/powerpoint/2010/main" val="34567132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9D4DE9-3579-DE8B-EC2E-EB0F14EBE6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5247482-F735-378F-BD34-F104EDFA09E4}"/>
              </a:ext>
            </a:extLst>
          </p:cNvPr>
          <p:cNvSpPr/>
          <p:nvPr/>
        </p:nvSpPr>
        <p:spPr>
          <a:xfrm>
            <a:off x="4563415" y="2305567"/>
            <a:ext cx="3406016" cy="2452762"/>
          </a:xfrm>
          <a:prstGeom prst="rect">
            <a:avLst/>
          </a:prstGeom>
          <a:solidFill>
            <a:schemeClr val="bg2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6" name="Title 455">
            <a:extLst>
              <a:ext uri="{FF2B5EF4-FFF2-40B4-BE49-F238E27FC236}">
                <a16:creationId xmlns:a16="http://schemas.microsoft.com/office/drawing/2014/main" id="{6C0EF9FF-2949-DEDB-6980-2ECFD6C1FF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MUSIC: </a:t>
            </a:r>
            <a:r>
              <a:rPr lang="en-US" u="sng" dirty="0"/>
              <a:t>Mu</a:t>
            </a:r>
            <a:r>
              <a:rPr lang="en-US" dirty="0"/>
              <a:t>ltiple </a:t>
            </a:r>
            <a:r>
              <a:rPr lang="en-US" u="sng" dirty="0"/>
              <a:t>Si</a:t>
            </a:r>
            <a:r>
              <a:rPr lang="en-US" dirty="0"/>
              <a:t>gnal </a:t>
            </a:r>
            <a:r>
              <a:rPr lang="en-US" u="sng" dirty="0"/>
              <a:t>C</a:t>
            </a:r>
            <a:r>
              <a:rPr lang="en-US" dirty="0"/>
              <a:t>lassification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7" name="Text Placeholder 456">
                <a:extLst>
                  <a:ext uri="{FF2B5EF4-FFF2-40B4-BE49-F238E27FC236}">
                    <a16:creationId xmlns:a16="http://schemas.microsoft.com/office/drawing/2014/main" id="{EFA32F05-9D02-3394-6F1D-C6622D84BF12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685800" y="999308"/>
                <a:ext cx="3946412" cy="4722760"/>
              </a:xfrm>
            </p:spPr>
            <p:txBody>
              <a:bodyPr/>
              <a:lstStyle/>
              <a:p>
                <a:r>
                  <a:rPr lang="en-US" sz="1400" b="1" dirty="0"/>
                  <a:t>Theory</a:t>
                </a:r>
              </a:p>
              <a:p>
                <a:pPr lvl="1"/>
                <a:r>
                  <a:rPr lang="en-US" sz="1100" dirty="0"/>
                  <a:t>All N eigenvectors of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1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100" b="1" i="1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</m:acc>
                  </m:oMath>
                </a14:m>
                <a:r>
                  <a:rPr lang="en-US" sz="11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11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, …, </m:t>
                        </m:r>
                        <m:sSub>
                          <m:sSubPr>
                            <m:ctrlP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b>
                        </m:sSub>
                      </m:e>
                    </m:d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100" dirty="0"/>
                  <a:t>are orthogonal </a:t>
                </a:r>
              </a:p>
              <a:p>
                <a:pPr lvl="1"/>
                <a:r>
                  <a:rPr lang="en-US" sz="1100" dirty="0"/>
                  <a:t>The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100" b="0" i="0" smtClean="0">
                        <a:latin typeface="Cambria Math" panose="02040503050406030204" pitchFamily="18" charset="0"/>
                      </a:rPr>
                      <m:t>N</m:t>
                    </m:r>
                    <m:d>
                      <m:dPr>
                        <m:ctrlPr>
                          <a:rPr lang="en-US" sz="11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100" b="0" i="0" smtClean="0">
                            <a:latin typeface="Cambria Math" panose="02040503050406030204" pitchFamily="18" charset="0"/>
                          </a:rPr>
                          <m:t>#</m:t>
                        </m:r>
                        <m:r>
                          <m:rPr>
                            <m:sty m:val="p"/>
                          </m:rPr>
                          <a:rPr lang="en-US" sz="1100" b="0" i="0" smtClean="0">
                            <a:latin typeface="Cambria Math" panose="02040503050406030204" pitchFamily="18" charset="0"/>
                          </a:rPr>
                          <m:t>sensors</m:t>
                        </m:r>
                      </m:e>
                    </m:d>
                    <m:r>
                      <a:rPr lang="en-US" sz="1100" b="0" i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US" sz="1100" b="0" i="0" smtClean="0">
                        <a:latin typeface="Cambria Math" panose="02040503050406030204" pitchFamily="18" charset="0"/>
                      </a:rPr>
                      <m:t>M</m:t>
                    </m:r>
                    <m:d>
                      <m:dPr>
                        <m:ctrlPr>
                          <a:rPr lang="en-US" sz="11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100" b="0" i="0" smtClean="0">
                            <a:latin typeface="Cambria Math" panose="02040503050406030204" pitchFamily="18" charset="0"/>
                          </a:rPr>
                          <m:t>#</m:t>
                        </m:r>
                        <m:r>
                          <m:rPr>
                            <m:sty m:val="p"/>
                          </m:rPr>
                          <a:rPr lang="en-US" sz="1100" b="0" i="0" smtClean="0">
                            <a:latin typeface="Cambria Math" panose="02040503050406030204" pitchFamily="18" charset="0"/>
                          </a:rPr>
                          <m:t>signal</m:t>
                        </m:r>
                      </m:e>
                    </m:d>
                  </m:oMath>
                </a14:m>
                <a:r>
                  <a:rPr lang="en-US" sz="1100" dirty="0"/>
                  <a:t> smallest eigenvalues are identical. Their corresponding eigenvectors form the noise subspace,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1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1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𝑼</m:t>
                        </m:r>
                      </m:e>
                      <m:sub>
                        <m:r>
                          <a:rPr lang="en-US" sz="11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𝑵</m:t>
                        </m:r>
                      </m:sub>
                    </m:sSub>
                  </m:oMath>
                </a14:m>
                <a:r>
                  <a:rPr lang="en-US" sz="1100" dirty="0"/>
                  <a:t>.</a:t>
                </a:r>
              </a:p>
              <a:p>
                <a:pPr lvl="1"/>
                <a:r>
                  <a:rPr lang="en-US" sz="1100" dirty="0"/>
                  <a:t>The eigen vectors corresponding to the remaining M largest eigenvalues form the signal subspace,</a:t>
                </a:r>
                <a:r>
                  <a:rPr lang="en-US" sz="11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1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1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𝑼</m:t>
                        </m:r>
                      </m:e>
                      <m:sub>
                        <m:r>
                          <a:rPr lang="en-US" sz="11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𝑺</m:t>
                        </m:r>
                      </m:sub>
                    </m:sSub>
                  </m:oMath>
                </a14:m>
                <a:r>
                  <a:rPr lang="en-US" sz="1100" dirty="0"/>
                  <a:t>.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1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1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𝑼</m:t>
                        </m:r>
                      </m:e>
                      <m:sub>
                        <m:r>
                          <a:rPr lang="en-US" sz="11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𝑺</m:t>
                        </m:r>
                      </m:sub>
                    </m:sSub>
                  </m:oMath>
                </a14:m>
                <a:r>
                  <a:rPr lang="en-US" sz="1100" dirty="0"/>
                  <a:t> is orthogonal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1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1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𝑼</m:t>
                        </m:r>
                      </m:e>
                      <m:sub>
                        <m:r>
                          <a:rPr lang="en-US" sz="11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𝑵</m:t>
                        </m:r>
                      </m:sub>
                    </m:sSub>
                  </m:oMath>
                </a14:m>
                <a:r>
                  <a:rPr lang="en-US" sz="1100" dirty="0"/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1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1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𝑼</m:t>
                        </m:r>
                      </m:e>
                      <m:sub>
                        <m:r>
                          <a:rPr lang="en-US" sz="11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𝑺</m:t>
                        </m:r>
                      </m:sub>
                    </m:sSub>
                  </m:oMath>
                </a14:m>
                <a:r>
                  <a:rPr lang="en-US" sz="1100" dirty="0"/>
                  <a:t> </a:t>
                </a:r>
                <a14:m>
                  <m:oMath xmlns:m="http://schemas.openxmlformats.org/officeDocument/2006/math">
                    <m:r>
                      <a:rPr lang="en-US" sz="11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⊥</m:t>
                    </m:r>
                  </m:oMath>
                </a14:m>
                <a:r>
                  <a:rPr lang="en-US" sz="11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1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1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𝑼</m:t>
                        </m:r>
                      </m:e>
                      <m:sub>
                        <m:r>
                          <a:rPr lang="en-US" sz="11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𝑵</m:t>
                        </m:r>
                      </m:sub>
                    </m:sSub>
                  </m:oMath>
                </a14:m>
                <a:r>
                  <a:rPr lang="en-US" sz="1100" dirty="0"/>
                  <a:t>)</a:t>
                </a:r>
              </a:p>
              <a:p>
                <a:pPr lvl="1"/>
                <a:r>
                  <a:rPr lang="en-US" sz="1100" dirty="0"/>
                  <a:t>If a signal vector </a:t>
                </a:r>
                <a14:m>
                  <m:oMath xmlns:m="http://schemas.openxmlformats.org/officeDocument/2006/math">
                    <m:r>
                      <a:rPr lang="en-US" sz="1100" b="1" i="1" smtClean="0"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US" sz="1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sz="11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1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𝑼</m:t>
                        </m:r>
                      </m:e>
                      <m:sub>
                        <m:r>
                          <a:rPr lang="en-US" sz="11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𝑺</m:t>
                        </m:r>
                      </m:sub>
                    </m:sSub>
                  </m:oMath>
                </a14:m>
                <a:r>
                  <a:rPr lang="en-US" sz="1100" dirty="0"/>
                  <a:t>, then </a:t>
                </a:r>
                <a14:m>
                  <m:oMath xmlns:m="http://schemas.openxmlformats.org/officeDocument/2006/math">
                    <m:r>
                      <a:rPr lang="en-US" sz="1100" b="1" i="1" smtClean="0"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US" sz="11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⊥</m:t>
                    </m:r>
                    <m:sSub>
                      <m:sSubPr>
                        <m:ctrlPr>
                          <a:rPr lang="en-US" sz="11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1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𝑼</m:t>
                        </m:r>
                      </m:e>
                      <m:sub>
                        <m:r>
                          <a:rPr lang="en-US" sz="11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𝑵</m:t>
                        </m:r>
                      </m:sub>
                    </m:sSub>
                  </m:oMath>
                </a14:m>
                <a:endParaRPr lang="en-US" sz="1100" dirty="0"/>
              </a:p>
              <a:p>
                <a:pPr lvl="1"/>
                <a:r>
                  <a:rPr lang="en-US" sz="1100" dirty="0"/>
                  <a:t>To measure the orthogonality of </a:t>
                </a:r>
                <a14:m>
                  <m:oMath xmlns:m="http://schemas.openxmlformats.org/officeDocument/2006/math">
                    <m:r>
                      <a:rPr lang="en-US" sz="1100" b="1" i="1" smtClean="0"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en-US" sz="1100" dirty="0"/>
                  <a:t> w.r.t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1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1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𝑼</m:t>
                        </m:r>
                      </m:e>
                      <m:sub>
                        <m:r>
                          <a:rPr lang="en-US" sz="11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𝑵</m:t>
                        </m:r>
                      </m:sub>
                    </m:sSub>
                  </m:oMath>
                </a14:m>
                <a:r>
                  <a:rPr lang="en-US" sz="1100" dirty="0"/>
                  <a:t> , MUSIC defines the squared norm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1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p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1100" dirty="0"/>
              </a:p>
              <a:p>
                <a:pPr lvl="2"/>
                <a14:m>
                  <m:oMath xmlns:m="http://schemas.openxmlformats.org/officeDocument/2006/math">
                    <m:sSup>
                      <m:sSupPr>
                        <m:ctrlPr>
                          <a:rPr lang="en-US" sz="11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p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sz="11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11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100" b="1" i="1" smtClean="0">
                                    <a:latin typeface="Cambria Math" panose="02040503050406030204" pitchFamily="18" charset="0"/>
                                  </a:rPr>
                                  <m:t>𝑼</m:t>
                                </m:r>
                              </m:e>
                              <m:sub>
                                <m:r>
                                  <a:rPr lang="en-US" sz="11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  <m:sup>
                                <m:r>
                                  <a:rPr lang="en-US" sz="1100" b="0" i="1" smtClean="0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p>
                            </m:sSubSup>
                            <m:r>
                              <a:rPr lang="en-US" sz="1100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</m:d>
                      </m:e>
                      <m:sup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sz="11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100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p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b>
                      <m:sSubPr>
                        <m:ctrlPr>
                          <a:rPr lang="en-US" sz="11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100" b="1" i="1" smtClean="0">
                            <a:latin typeface="Cambria Math" panose="02040503050406030204" pitchFamily="18" charset="0"/>
                          </a:rPr>
                          <m:t>𝑼</m:t>
                        </m:r>
                      </m:e>
                      <m:sub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sSubSup>
                      <m:sSubSupPr>
                        <m:ctrlPr>
                          <a:rPr lang="en-US" sz="11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100" b="1" i="1" smtClean="0">
                            <a:latin typeface="Cambria Math" panose="02040503050406030204" pitchFamily="18" charset="0"/>
                          </a:rPr>
                          <m:t>𝑼</m:t>
                        </m:r>
                      </m:e>
                      <m:sub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  <m:sup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bSup>
                    <m:r>
                      <a:rPr lang="en-US" sz="1100" b="1" i="1" smtClean="0"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endParaRPr lang="en-US" sz="1100" b="1" dirty="0"/>
              </a:p>
              <a:p>
                <a:pPr lvl="2"/>
                <a:r>
                  <a:rPr lang="en-US" sz="1100" dirty="0"/>
                  <a:t>Orthogonality is satisfied when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1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p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100" dirty="0"/>
                  <a:t> 0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sz="11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100" b="1" i="1" smtClean="0">
                            <a:latin typeface="Cambria Math" panose="02040503050406030204" pitchFamily="18" charset="0"/>
                          </a:rPr>
                          <m:t>𝑼</m:t>
                        </m:r>
                      </m:e>
                      <m:sub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sSubSup>
                      <m:sSubSupPr>
                        <m:ctrlPr>
                          <a:rPr lang="en-US" sz="11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100" b="1" i="1" smtClean="0">
                            <a:latin typeface="Cambria Math" panose="02040503050406030204" pitchFamily="18" charset="0"/>
                          </a:rPr>
                          <m:t>𝑼</m:t>
                        </m:r>
                      </m:e>
                      <m:sub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  <m:sup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bSup>
                  </m:oMath>
                </a14:m>
                <a:r>
                  <a:rPr lang="en-US" sz="1100" dirty="0"/>
                  <a:t> is the noise projection matrix</a:t>
                </a:r>
              </a:p>
              <a:p>
                <a:pPr lvl="1"/>
                <a:r>
                  <a:rPr lang="en-US" sz="1100" dirty="0"/>
                  <a:t>MUSIC defines its angular estimation function (pseudo-spectrum) as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sz="11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𝑀𝑈</m:t>
                        </m:r>
                      </m:sub>
                    </m:sSub>
                    <m:d>
                      <m:dPr>
                        <m:ctrlPr>
                          <a:rPr lang="en-US" sz="11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1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b="1" i="1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p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p>
                        </m:sSup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1" i="1">
                                <a:latin typeface="Cambria Math" panose="02040503050406030204" pitchFamily="18" charset="0"/>
                              </a:rPr>
                              <m:t>𝑼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  <m:sSubSup>
                          <m:sSubSup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400" b="1" i="1">
                                <a:latin typeface="Cambria Math" panose="02040503050406030204" pitchFamily="18" charset="0"/>
                              </a:rPr>
                              <m:t>𝑼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  <m:sup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p>
                        </m:sSubSup>
                        <m:r>
                          <a:rPr lang="en-US" sz="1400" b="1" i="1">
                            <a:latin typeface="Cambria Math" panose="02040503050406030204" pitchFamily="18" charset="0"/>
                          </a:rPr>
                          <m:t>𝒂</m:t>
                        </m:r>
                      </m:den>
                    </m:f>
                  </m:oMath>
                </a14:m>
                <a:endParaRPr lang="en-US" sz="1100" b="0" dirty="0"/>
              </a:p>
              <a:p>
                <a:pPr lvl="2"/>
                <a:r>
                  <a:rPr lang="en-US" sz="1100" dirty="0"/>
                  <a:t>where </a:t>
                </a:r>
                <a14:m>
                  <m:oMath xmlns:m="http://schemas.openxmlformats.org/officeDocument/2006/math"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𝑎</m:t>
                    </m:r>
                    <m:d>
                      <m:dPr>
                        <m:ctrlPr>
                          <a:rPr lang="en-US" sz="11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sz="1100" dirty="0"/>
                  <a:t> is the candidate steering vector for a particular DoA. </a:t>
                </a:r>
              </a:p>
              <a:p>
                <a:pPr lvl="1"/>
                <a:r>
                  <a:rPr lang="en-US" sz="1100" b="0" dirty="0"/>
                  <a:t>The locations of the peaks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1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𝑀𝑈</m:t>
                        </m:r>
                      </m:sub>
                    </m:sSub>
                  </m:oMath>
                </a14:m>
                <a:r>
                  <a:rPr lang="en-US" sz="1100" b="0" dirty="0"/>
                  <a:t> give us the DoA estimates.</a:t>
                </a:r>
              </a:p>
              <a:p>
                <a:pPr lvl="2"/>
                <a:endParaRPr lang="en-US" sz="1100" dirty="0"/>
              </a:p>
              <a:p>
                <a:pPr lvl="3"/>
                <a:endParaRPr lang="en-US" sz="1100" dirty="0"/>
              </a:p>
              <a:p>
                <a:pPr lvl="2"/>
                <a:endParaRPr lang="en-US" sz="1100" dirty="0"/>
              </a:p>
              <a:p>
                <a:r>
                  <a:rPr lang="en-US" sz="1100" b="1" dirty="0"/>
                  <a:t>Limitations</a:t>
                </a:r>
              </a:p>
              <a:p>
                <a:pPr lvl="1"/>
                <a:r>
                  <a:rPr lang="en-US" sz="1100" dirty="0"/>
                  <a:t>K (#snapshots) &gt; N (</a:t>
                </a:r>
                <a:r>
                  <a:rPr lang="en-US" sz="1100" dirty="0" err="1"/>
                  <a:t>dim.of</a:t>
                </a:r>
                <a:r>
                  <a:rPr lang="en-US" sz="1100" b="0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1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100" b="1" i="1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</m:acc>
                  </m:oMath>
                </a14:m>
                <a:r>
                  <a:rPr lang="en-US" sz="1100" dirty="0"/>
                  <a:t> / # of sensors) </a:t>
                </a:r>
              </a:p>
            </p:txBody>
          </p:sp>
        </mc:Choice>
        <mc:Fallback xmlns="">
          <p:sp>
            <p:nvSpPr>
              <p:cNvPr id="457" name="Text Placeholder 456">
                <a:extLst>
                  <a:ext uri="{FF2B5EF4-FFF2-40B4-BE49-F238E27FC236}">
                    <a16:creationId xmlns:a16="http://schemas.microsoft.com/office/drawing/2014/main" id="{EFA32F05-9D02-3394-6F1D-C6622D84BF1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685800" y="999308"/>
                <a:ext cx="3946412" cy="4722760"/>
              </a:xfrm>
              <a:blipFill>
                <a:blip r:embed="rId4"/>
                <a:stretch>
                  <a:fillRect l="-2628" t="-1161" b="-290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8" name="Text Placeholder 457">
            <a:extLst>
              <a:ext uri="{FF2B5EF4-FFF2-40B4-BE49-F238E27FC236}">
                <a16:creationId xmlns:a16="http://schemas.microsoft.com/office/drawing/2014/main" id="{71A2C4B3-787B-8EE4-3DD4-2EE5A376551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Exploitation of Orthogonality of Signal Vectors to Noise Subspace Allows for Accurate Estimation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498213-58F0-74C3-4F16-7C1D9E546C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7165E6F-54ED-4977-A15E-D44BE7238A65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80BC93C-4218-616F-137D-14C7E92D6F8A}"/>
              </a:ext>
            </a:extLst>
          </p:cNvPr>
          <p:cNvSpPr/>
          <p:nvPr/>
        </p:nvSpPr>
        <p:spPr>
          <a:xfrm>
            <a:off x="8165696" y="2305567"/>
            <a:ext cx="3406016" cy="2452762"/>
          </a:xfrm>
          <a:prstGeom prst="rect">
            <a:avLst/>
          </a:prstGeom>
          <a:solidFill>
            <a:schemeClr val="bg2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F68927-CEA8-A359-BAFE-9C1CE36C8679}"/>
              </a:ext>
            </a:extLst>
          </p:cNvPr>
          <p:cNvSpPr txBox="1"/>
          <p:nvPr/>
        </p:nvSpPr>
        <p:spPr>
          <a:xfrm>
            <a:off x="4577980" y="2367078"/>
            <a:ext cx="33454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u="sng" dirty="0">
                <a:latin typeface="Cambria Math" panose="02040503050406030204" pitchFamily="18" charset="0"/>
                <a:ea typeface="Cambria Math" panose="02040503050406030204" pitchFamily="18" charset="0"/>
              </a:rPr>
              <a:t>Eigenvalues of Sample Correlation Matrix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DA68B1-2EF1-A59B-B020-2AEE1CAA9169}"/>
              </a:ext>
            </a:extLst>
          </p:cNvPr>
          <p:cNvSpPr txBox="1"/>
          <p:nvPr/>
        </p:nvSpPr>
        <p:spPr>
          <a:xfrm>
            <a:off x="8176293" y="2367078"/>
            <a:ext cx="34162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u="sng" dirty="0">
                <a:latin typeface="Cambria Math" panose="02040503050406030204" pitchFamily="18" charset="0"/>
                <a:ea typeface="Cambria Math" panose="02040503050406030204" pitchFamily="18" charset="0"/>
              </a:rPr>
              <a:t>Eigenvectors of Sample Correlation Matrix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ADDD5BA-FEC0-327F-ED1A-51C388D78982}"/>
              </a:ext>
            </a:extLst>
          </p:cNvPr>
          <p:cNvSpPr/>
          <p:nvPr/>
        </p:nvSpPr>
        <p:spPr>
          <a:xfrm>
            <a:off x="4565376" y="1101993"/>
            <a:ext cx="7013626" cy="1101728"/>
          </a:xfrm>
          <a:prstGeom prst="rect">
            <a:avLst/>
          </a:prstGeom>
          <a:solidFill>
            <a:schemeClr val="bg2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3E46194-43A1-8F76-9BAE-3F419B02A58F}"/>
                  </a:ext>
                </a:extLst>
              </p:cNvPr>
              <p:cNvSpPr txBox="1"/>
              <p:nvPr/>
            </p:nvSpPr>
            <p:spPr>
              <a:xfrm>
                <a:off x="8231784" y="2814952"/>
                <a:ext cx="3206775" cy="12278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𝑼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1400" b="1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400" b="1" i="1" smtClean="0">
                                              <a:latin typeface="Cambria Math" panose="02040503050406030204" pitchFamily="18" charset="0"/>
                                            </a:rPr>
                                            <m:t>𝒖</m:t>
                                          </m:r>
                                        </m:e>
                                        <m:sub>
                                          <m:r>
                                            <a:rPr lang="en-US" sz="1400" b="1" i="1" smtClean="0">
                                              <a:latin typeface="Cambria Math" panose="02040503050406030204" pitchFamily="18" charset="0"/>
                                            </a:rPr>
                                            <m:t>𝟏𝟏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sz="14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400" b="1" i="1" smtClean="0">
                                              <a:latin typeface="Cambria Math" panose="02040503050406030204" pitchFamily="18" charset="0"/>
                                            </a:rPr>
                                            <m:t>𝒖</m:t>
                                          </m:r>
                                        </m:e>
                                        <m:sub>
                                          <m:r>
                                            <a:rPr lang="en-US" sz="1400" b="1" i="1"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  <m:r>
                                            <a:rPr lang="en-US" sz="1400" b="1" i="1" smtClean="0">
                                              <a:latin typeface="Cambria Math" panose="02040503050406030204" pitchFamily="18" charset="0"/>
                                            </a:rPr>
                                            <m:t>𝟐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14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400" b="1" i="1" smtClean="0">
                                              <a:latin typeface="Cambria Math" panose="02040503050406030204" pitchFamily="18" charset="0"/>
                                            </a:rPr>
                                            <m:t>𝒖</m:t>
                                          </m:r>
                                        </m:e>
                                        <m:sub>
                                          <m:r>
                                            <a:rPr lang="en-US" sz="1400" b="1" i="1" smtClean="0">
                                              <a:latin typeface="Cambria Math" panose="02040503050406030204" pitchFamily="18" charset="0"/>
                                            </a:rPr>
                                            <m:t>𝟐</m:t>
                                          </m:r>
                                          <m:r>
                                            <a:rPr lang="en-US" sz="1400" b="1" i="1"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sz="14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400" b="1" i="1" smtClean="0">
                                              <a:latin typeface="Cambria Math" panose="02040503050406030204" pitchFamily="18" charset="0"/>
                                            </a:rPr>
                                            <m:t>𝒖</m:t>
                                          </m:r>
                                        </m:e>
                                        <m:sub>
                                          <m:r>
                                            <a:rPr lang="en-US" sz="1400" b="1" i="1">
                                              <a:latin typeface="Cambria Math" panose="02040503050406030204" pitchFamily="18" charset="0"/>
                                            </a:rPr>
                                            <m:t>𝟐</m:t>
                                          </m:r>
                                          <m:r>
                                            <a:rPr lang="en-US" sz="1400" b="1" i="1" smtClean="0">
                                              <a:latin typeface="Cambria Math" panose="02040503050406030204" pitchFamily="18" charset="0"/>
                                            </a:rPr>
                                            <m:t>𝟐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14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400" b="1" i="1" smtClean="0">
                                              <a:latin typeface="Cambria Math" panose="02040503050406030204" pitchFamily="18" charset="0"/>
                                            </a:rPr>
                                            <m:t>𝒖</m:t>
                                          </m:r>
                                        </m:e>
                                        <m:sub>
                                          <m:r>
                                            <a:rPr lang="en-US" sz="1400" b="1" i="1"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  <m:r>
                                            <a:rPr lang="en-US" sz="1400" b="1" i="1" smtClean="0">
                                              <a:latin typeface="Cambria Math" panose="02040503050406030204" pitchFamily="18" charset="0"/>
                                            </a:rPr>
                                            <m:t>𝟑</m:t>
                                          </m:r>
                                        </m:sub>
                                      </m:sSub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3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1400" b="1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1400" b="1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1400" b="1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𝒖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400" b="1" i="1">
                                                    <a:latin typeface="Cambria Math" panose="02040503050406030204" pitchFamily="18" charset="0"/>
                                                  </a:rPr>
                                                  <m:t>𝟏𝟑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1400" b="1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1400" b="1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𝒖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400" b="1" i="1">
                                                    <a:latin typeface="Cambria Math" panose="02040503050406030204" pitchFamily="18" charset="0"/>
                                                  </a:rPr>
                                                  <m:t>𝟏𝟑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1400" b="1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1400" b="1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𝒖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400" b="1" i="1">
                                                    <a:latin typeface="Cambria Math" panose="02040503050406030204" pitchFamily="18" charset="0"/>
                                                  </a:rPr>
                                                  <m:t>𝟏𝟑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14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400" b="1" i="1" smtClean="0">
                                              <a:latin typeface="Cambria Math" panose="02040503050406030204" pitchFamily="18" charset="0"/>
                                            </a:rPr>
                                            <m:t>𝒖</m:t>
                                          </m:r>
                                        </m:e>
                                        <m:sub>
                                          <m:r>
                                            <a:rPr lang="en-US" sz="1400" b="1" i="1">
                                              <a:latin typeface="Cambria Math" panose="02040503050406030204" pitchFamily="18" charset="0"/>
                                            </a:rPr>
                                            <m:t>𝟐</m:t>
                                          </m:r>
                                          <m:r>
                                            <a:rPr lang="en-US" sz="1400" b="1" i="1" smtClean="0">
                                              <a:latin typeface="Cambria Math" panose="02040503050406030204" pitchFamily="18" charset="0"/>
                                            </a:rPr>
                                            <m:t>𝟑</m:t>
                                          </m:r>
                                        </m:sub>
                                      </m:sSub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3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1400" b="1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1400" b="1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1400" b="1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𝒖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400" b="1" i="1">
                                                    <a:latin typeface="Cambria Math" panose="02040503050406030204" pitchFamily="18" charset="0"/>
                                                  </a:rPr>
                                                  <m:t>𝟐𝟑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1400" b="1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1400" b="1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𝒖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400" b="1" i="1">
                                                    <a:latin typeface="Cambria Math" panose="02040503050406030204" pitchFamily="18" charset="0"/>
                                                  </a:rPr>
                                                  <m:t>𝟐𝟑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1400" b="1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1400" b="1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𝒖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400" b="1" i="1">
                                                    <a:latin typeface="Cambria Math" panose="02040503050406030204" pitchFamily="18" charset="0"/>
                                                  </a:rPr>
                                                  <m:t>𝟐𝟑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14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400" b="1" i="1" smtClean="0">
                                              <a:latin typeface="Cambria Math" panose="02040503050406030204" pitchFamily="18" charset="0"/>
                                            </a:rPr>
                                            <m:t>𝒖</m:t>
                                          </m:r>
                                        </m:e>
                                        <m:sub>
                                          <m:r>
                                            <a:rPr lang="en-US" sz="1400" b="1" i="1" smtClean="0">
                                              <a:latin typeface="Cambria Math" panose="02040503050406030204" pitchFamily="18" charset="0"/>
                                            </a:rPr>
                                            <m:t>𝟑</m:t>
                                          </m:r>
                                          <m:r>
                                            <a:rPr lang="en-US" sz="1400" b="1" i="1"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sz="14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400" b="1" i="1" smtClean="0">
                                              <a:latin typeface="Cambria Math" panose="02040503050406030204" pitchFamily="18" charset="0"/>
                                            </a:rPr>
                                            <m:t>𝒖</m:t>
                                          </m:r>
                                        </m:e>
                                        <m:sub>
                                          <m:r>
                                            <a:rPr lang="en-US" sz="1400" b="1" i="1">
                                              <a:latin typeface="Cambria Math" panose="02040503050406030204" pitchFamily="18" charset="0"/>
                                            </a:rPr>
                                            <m:t>𝟑</m:t>
                                          </m:r>
                                          <m:r>
                                            <a:rPr lang="en-US" sz="1400" b="1" i="1" smtClean="0">
                                              <a:latin typeface="Cambria Math" panose="02040503050406030204" pitchFamily="18" charset="0"/>
                                            </a:rPr>
                                            <m:t>𝟐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1400" b="1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1400" b="1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1400" b="1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𝒖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400" b="1" i="1">
                                                    <a:latin typeface="Cambria Math" panose="02040503050406030204" pitchFamily="18" charset="0"/>
                                                  </a:rPr>
                                                  <m:t>𝟒𝟏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1400" b="1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1400" b="1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𝒖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400" b="1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𝟓</m:t>
                                                </m:r>
                                                <m:r>
                                                  <a:rPr lang="en-US" sz="1400" b="1" i="1">
                                                    <a:latin typeface="Cambria Math" panose="02040503050406030204" pitchFamily="18" charset="0"/>
                                                  </a:rPr>
                                                  <m:t>𝟏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1400" b="1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1400" b="1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𝒖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400" b="1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𝟔</m:t>
                                                </m:r>
                                                <m:r>
                                                  <a:rPr lang="en-US" sz="1400" b="1" i="1">
                                                    <a:latin typeface="Cambria Math" panose="02040503050406030204" pitchFamily="18" charset="0"/>
                                                  </a:rPr>
                                                  <m:t>𝟏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</m:m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1400" b="1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1400" b="1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1400" b="1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𝒖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400" b="1" i="1">
                                                    <a:latin typeface="Cambria Math" panose="02040503050406030204" pitchFamily="18" charset="0"/>
                                                  </a:rPr>
                                                  <m:t>𝟒𝟐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1400" b="1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1400" b="1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𝒖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400" b="1" i="1">
                                                    <a:latin typeface="Cambria Math" panose="02040503050406030204" pitchFamily="18" charset="0"/>
                                                  </a:rPr>
                                                  <m:t>𝟓</m:t>
                                                </m:r>
                                                <m:r>
                                                  <a:rPr lang="en-US" sz="1400" b="1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𝟐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1400" b="1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1400" b="1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𝒖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400" b="1" i="1">
                                                    <a:latin typeface="Cambria Math" panose="02040503050406030204" pitchFamily="18" charset="0"/>
                                                  </a:rPr>
                                                  <m:t>𝟔</m:t>
                                                </m:r>
                                                <m:r>
                                                  <a:rPr lang="en-US" sz="1400" b="1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𝟐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14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400" b="1" i="1" smtClean="0">
                                              <a:latin typeface="Cambria Math" panose="02040503050406030204" pitchFamily="18" charset="0"/>
                                            </a:rPr>
                                            <m:t>𝒖</m:t>
                                          </m:r>
                                        </m:e>
                                        <m:sub>
                                          <m:r>
                                            <a:rPr lang="en-US" sz="1400" b="1" i="1">
                                              <a:latin typeface="Cambria Math" panose="02040503050406030204" pitchFamily="18" charset="0"/>
                                            </a:rPr>
                                            <m:t>𝟑</m:t>
                                          </m:r>
                                          <m:r>
                                            <a:rPr lang="en-US" sz="1400" b="1" i="1" smtClean="0">
                                              <a:latin typeface="Cambria Math" panose="02040503050406030204" pitchFamily="18" charset="0"/>
                                            </a:rPr>
                                            <m:t>𝟑</m:t>
                                          </m:r>
                                        </m:sub>
                                      </m:sSub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3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1400" b="1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1400" b="1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1400" b="1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𝒖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400" b="1" i="1">
                                                    <a:latin typeface="Cambria Math" panose="02040503050406030204" pitchFamily="18" charset="0"/>
                                                  </a:rPr>
                                                  <m:t>𝟑𝟑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1400" b="1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1400" b="1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𝒖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400" b="1" i="1">
                                                    <a:latin typeface="Cambria Math" panose="02040503050406030204" pitchFamily="18" charset="0"/>
                                                  </a:rPr>
                                                  <m:t>𝟑𝟑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1400" b="1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1400" b="1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𝒖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400" b="1" i="1">
                                                    <a:latin typeface="Cambria Math" panose="02040503050406030204" pitchFamily="18" charset="0"/>
                                                  </a:rPr>
                                                  <m:t>𝟑𝟑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1400" b="1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1400" b="1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1400" b="1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𝒖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400" b="1" i="1">
                                                    <a:latin typeface="Cambria Math" panose="02040503050406030204" pitchFamily="18" charset="0"/>
                                                  </a:rPr>
                                                  <m:t>𝟒𝟑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1400" b="1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1400" b="1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𝒖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400" b="1" i="1">
                                                    <a:latin typeface="Cambria Math" panose="02040503050406030204" pitchFamily="18" charset="0"/>
                                                  </a:rPr>
                                                  <m:t>𝟓</m:t>
                                                </m:r>
                                                <m:r>
                                                  <a:rPr lang="en-US" sz="1400" b="1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𝟑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1400" b="1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1400" b="1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𝒖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400" b="1" i="1">
                                                    <a:latin typeface="Cambria Math" panose="02040503050406030204" pitchFamily="18" charset="0"/>
                                                  </a:rPr>
                                                  <m:t>𝟔</m:t>
                                                </m:r>
                                                <m:r>
                                                  <a:rPr lang="en-US" sz="1400" b="1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𝟑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</m:m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3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1400" b="1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1400" b="1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sz="1400" b="1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1400" b="1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𝒖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1400" b="1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𝟒𝟑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mr>
                                              <m:m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sz="1400" b="1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1400" b="1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𝒖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1400" b="1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𝟓</m:t>
                                                      </m:r>
                                                      <m:r>
                                                        <a:rPr lang="en-US" sz="1400" b="1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𝟒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mr>
                                              <m:m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sz="1400" b="1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1400" b="1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𝒖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1400" b="1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𝟔</m:t>
                                                      </m:r>
                                                      <m:r>
                                                        <a:rPr lang="en-US" sz="1400" b="1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𝟒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mr>
                                            </m:m>
                                          </m:e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1400" b="1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sz="1400" b="1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1400" b="1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𝒖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1400" b="1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𝟒𝟑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mr>
                                              <m:m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sz="1400" b="1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1400" b="1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𝒖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1400" b="1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𝟓</m:t>
                                                      </m:r>
                                                      <m:r>
                                                        <a:rPr lang="en-US" sz="1400" b="1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𝟓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mr>
                                              <m:m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sz="1400" b="1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1400" b="1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𝒖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1400" b="1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𝟔</m:t>
                                                      </m:r>
                                                      <m:r>
                                                        <a:rPr lang="en-US" sz="1400" b="1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𝟓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mr>
                                            </m:m>
                                          </m:e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1400" b="1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sz="1400" b="1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1400" b="1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𝒖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1400" b="1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𝟒𝟑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mr>
                                              <m:m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sz="1400" b="1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1400" b="1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𝒖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1400" b="1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𝟓</m:t>
                                                      </m:r>
                                                      <m:r>
                                                        <a:rPr lang="en-US" sz="1400" b="1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𝟔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mr>
                                              <m:m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sz="1400" b="1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1400" b="1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𝒖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1400" b="1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𝟔</m:t>
                                                      </m:r>
                                                      <m:r>
                                                        <a:rPr lang="en-US" sz="1400" b="1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𝟔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400" b="1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3E46194-43A1-8F76-9BAE-3F419B02A5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1784" y="2814952"/>
                <a:ext cx="3206775" cy="122783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F0BCD1F3-56B5-120B-4608-2301DB6565A7}"/>
              </a:ext>
            </a:extLst>
          </p:cNvPr>
          <p:cNvSpPr/>
          <p:nvPr/>
        </p:nvSpPr>
        <p:spPr>
          <a:xfrm>
            <a:off x="8612001" y="2804743"/>
            <a:ext cx="920706" cy="1282704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B126B4E-944A-2D07-7D81-6051A75F4652}"/>
              </a:ext>
            </a:extLst>
          </p:cNvPr>
          <p:cNvSpPr/>
          <p:nvPr/>
        </p:nvSpPr>
        <p:spPr>
          <a:xfrm>
            <a:off x="9592427" y="2803567"/>
            <a:ext cx="1791010" cy="1282704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7778B43-A25B-C0CC-BF0A-BA7D220726F7}"/>
                  </a:ext>
                </a:extLst>
              </p:cNvPr>
              <p:cNvSpPr txBox="1"/>
              <p:nvPr/>
            </p:nvSpPr>
            <p:spPr>
              <a:xfrm>
                <a:off x="8296340" y="4097753"/>
                <a:ext cx="155202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Signal Subspace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𝑼</m:t>
                          </m:r>
                        </m:e>
                        <m:sub>
                          <m:r>
                            <a:rPr lang="en-US" sz="16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𝑺</m:t>
                          </m:r>
                        </m:sub>
                      </m:sSub>
                    </m:oMath>
                  </m:oMathPara>
                </a14:m>
                <a:endParaRPr lang="en-US" sz="1600" b="1" dirty="0">
                  <a:solidFill>
                    <a:srgbClr val="00B05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7778B43-A25B-C0CC-BF0A-BA7D220726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6340" y="4097753"/>
                <a:ext cx="1552028" cy="584775"/>
              </a:xfrm>
              <a:prstGeom prst="rect">
                <a:avLst/>
              </a:prstGeom>
              <a:blipFill>
                <a:blip r:embed="rId6"/>
                <a:stretch>
                  <a:fillRect l="-2353" t="-4167" r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0EF8984-E0B9-99F2-4BD3-43AC79E62E48}"/>
                  </a:ext>
                </a:extLst>
              </p:cNvPr>
              <p:cNvSpPr txBox="1"/>
              <p:nvPr/>
            </p:nvSpPr>
            <p:spPr>
              <a:xfrm>
                <a:off x="9756735" y="4097753"/>
                <a:ext cx="1518364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solidFill>
                      <a:srgbClr val="0070C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Noise Subspace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𝑼</m:t>
                          </m:r>
                        </m:e>
                        <m:sub>
                          <m:r>
                            <a:rPr lang="en-US" sz="16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𝑵</m:t>
                          </m:r>
                        </m:sub>
                      </m:sSub>
                    </m:oMath>
                  </m:oMathPara>
                </a14:m>
                <a:endParaRPr lang="en-US" sz="1600" b="1" dirty="0">
                  <a:solidFill>
                    <a:srgbClr val="0070C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0EF8984-E0B9-99F2-4BD3-43AC79E62E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56735" y="4097753"/>
                <a:ext cx="1518364" cy="584775"/>
              </a:xfrm>
              <a:prstGeom prst="rect">
                <a:avLst/>
              </a:prstGeom>
              <a:blipFill>
                <a:blip r:embed="rId7"/>
                <a:stretch>
                  <a:fillRect l="-2410" t="-4167" r="-24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8F88D24-2C9D-C6B6-5AF3-8C8CC111EEB3}"/>
                  </a:ext>
                </a:extLst>
              </p:cNvPr>
              <p:cNvSpPr txBox="1"/>
              <p:nvPr/>
            </p:nvSpPr>
            <p:spPr>
              <a:xfrm>
                <a:off x="4565376" y="1118234"/>
                <a:ext cx="6994113" cy="466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For a sample correlation matrix,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200" b="1" i="1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</m:acc>
                  </m:oMath>
                </a14:m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 the eigendecomposition provides us the diagonal eigenvalue matrix </a:t>
                </a:r>
                <a14:m>
                  <m:oMath xmlns:m="http://schemas.openxmlformats.org/officeDocument/2006/math">
                    <m:r>
                      <a:rPr lang="el-GR" sz="12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𝜦</m:t>
                    </m:r>
                  </m:oMath>
                </a14:m>
                <a:r>
                  <a:rPr lang="en-US" sz="1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</a:t>
                </a:r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and the square eigenvector matrix </a:t>
                </a:r>
                <a:r>
                  <a:rPr lang="en-US" sz="1200" b="1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Q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8F88D24-2C9D-C6B6-5AF3-8C8CC111EE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5376" y="1118234"/>
                <a:ext cx="6994113" cy="466666"/>
              </a:xfrm>
              <a:prstGeom prst="rect">
                <a:avLst/>
              </a:prstGeom>
              <a:blipFill>
                <a:blip r:embed="rId8"/>
                <a:stretch>
                  <a:fillRect l="-87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18B8081-84B2-19DC-B1A1-76FCAAD93AF1}"/>
                  </a:ext>
                </a:extLst>
              </p:cNvPr>
              <p:cNvSpPr txBox="1"/>
              <p:nvPr/>
            </p:nvSpPr>
            <p:spPr>
              <a:xfrm>
                <a:off x="5155702" y="1505388"/>
                <a:ext cx="2710092" cy="69833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400" b="1" i="1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</m:acc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  <m:e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18B8081-84B2-19DC-B1A1-76FCAAD93A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5702" y="1505388"/>
                <a:ext cx="2710092" cy="69833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B8612E4-3489-148B-142D-1E9C4BCDD465}"/>
                  </a:ext>
                </a:extLst>
              </p:cNvPr>
              <p:cNvSpPr txBox="1"/>
              <p:nvPr/>
            </p:nvSpPr>
            <p:spPr>
              <a:xfrm>
                <a:off x="8062432" y="1697885"/>
                <a:ext cx="2710092" cy="3434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400" b="1" i="1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</m:acc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𝑒𝑖𝑔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b="1" i="1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</m:acc>
                        </m:e>
                      </m:d>
                      <m:r>
                        <a:rPr lang="en-US" sz="14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𝑼</m:t>
                      </m:r>
                      <m:r>
                        <a:rPr lang="en-US" sz="1400" b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𝐒</m:t>
                      </m:r>
                      <m:sSup>
                        <m:sSupPr>
                          <m:ctrlPr>
                            <a:rPr lang="el-G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𝑼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</m:sup>
                      </m:sSup>
                    </m:oMath>
                  </m:oMathPara>
                </a14:m>
                <a:endParaRPr lang="en-US" sz="1400" i="1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B8612E4-3489-148B-142D-1E9C4BCDD4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2432" y="1697885"/>
                <a:ext cx="2710092" cy="343427"/>
              </a:xfrm>
              <a:prstGeom prst="rect">
                <a:avLst/>
              </a:prstGeom>
              <a:blipFill>
                <a:blip r:embed="rId10"/>
                <a:stretch>
                  <a:fillRect b="-17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9" name="Group 28">
            <a:extLst>
              <a:ext uri="{FF2B5EF4-FFF2-40B4-BE49-F238E27FC236}">
                <a16:creationId xmlns:a16="http://schemas.microsoft.com/office/drawing/2014/main" id="{FBEE70B4-E53C-FA98-E3A0-600ECBB36419}"/>
              </a:ext>
            </a:extLst>
          </p:cNvPr>
          <p:cNvGrpSpPr/>
          <p:nvPr/>
        </p:nvGrpSpPr>
        <p:grpSpPr>
          <a:xfrm>
            <a:off x="4602942" y="2625462"/>
            <a:ext cx="3485166" cy="1856077"/>
            <a:chOff x="4632212" y="2476970"/>
            <a:chExt cx="3485166" cy="1856077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FDC098D9-221D-5751-66CF-6F78B2C9A1D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632212" y="2476970"/>
              <a:ext cx="3295693" cy="1856077"/>
            </a:xfrm>
            <a:prstGeom prst="rect">
              <a:avLst/>
            </a:prstGeom>
          </p:spPr>
        </p:pic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8650627C-85CE-372E-8FCB-73C5089F8552}"/>
                </a:ext>
              </a:extLst>
            </p:cNvPr>
            <p:cNvSpPr/>
            <p:nvPr/>
          </p:nvSpPr>
          <p:spPr>
            <a:xfrm rot="180261">
              <a:off x="5794263" y="3640953"/>
              <a:ext cx="2323115" cy="320088"/>
            </a:xfrm>
            <a:prstGeom prst="ellipse">
              <a:avLst/>
            </a:prstGeom>
            <a:noFill/>
            <a:ln w="28575">
              <a:solidFill>
                <a:srgbClr val="0070C0">
                  <a:alpha val="6902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4A1E7842-55B3-32F2-2D4A-DF8D3F032524}"/>
                </a:ext>
              </a:extLst>
            </p:cNvPr>
            <p:cNvSpPr/>
            <p:nvPr/>
          </p:nvSpPr>
          <p:spPr>
            <a:xfrm rot="1049583">
              <a:off x="4832386" y="2759968"/>
              <a:ext cx="928447" cy="320088"/>
            </a:xfrm>
            <a:prstGeom prst="ellipse">
              <a:avLst/>
            </a:prstGeom>
            <a:noFill/>
            <a:ln w="28575">
              <a:solidFill>
                <a:srgbClr val="00B050">
                  <a:alpha val="67059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9" name="Rectangle 478">
            <a:extLst>
              <a:ext uri="{FF2B5EF4-FFF2-40B4-BE49-F238E27FC236}">
                <a16:creationId xmlns:a16="http://schemas.microsoft.com/office/drawing/2014/main" id="{74C0380C-8ABE-7649-DA46-3628FB194063}"/>
              </a:ext>
            </a:extLst>
          </p:cNvPr>
          <p:cNvSpPr/>
          <p:nvPr/>
        </p:nvSpPr>
        <p:spPr>
          <a:xfrm>
            <a:off x="4545863" y="4860176"/>
            <a:ext cx="7013626" cy="835082"/>
          </a:xfrm>
          <a:prstGeom prst="rect">
            <a:avLst/>
          </a:prstGeom>
          <a:solidFill>
            <a:schemeClr val="bg2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2" name="TextBox 511">
                <a:extLst>
                  <a:ext uri="{FF2B5EF4-FFF2-40B4-BE49-F238E27FC236}">
                    <a16:creationId xmlns:a16="http://schemas.microsoft.com/office/drawing/2014/main" id="{4A1C44CB-147A-C286-F014-0A2F42B55072}"/>
                  </a:ext>
                </a:extLst>
              </p:cNvPr>
              <p:cNvSpPr txBox="1"/>
              <p:nvPr/>
            </p:nvSpPr>
            <p:spPr>
              <a:xfrm>
                <a:off x="4545863" y="4876416"/>
                <a:ext cx="6994113" cy="282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u="sng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Note</a:t>
                </a:r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: the sample correlation matrix,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200" b="1" i="1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</m:acc>
                  </m:oMath>
                </a14:m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 contains information of both the Signal and Noise Subspace</a:t>
                </a:r>
                <a:endParaRPr lang="en-US" sz="12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12" name="TextBox 511">
                <a:extLst>
                  <a:ext uri="{FF2B5EF4-FFF2-40B4-BE49-F238E27FC236}">
                    <a16:creationId xmlns:a16="http://schemas.microsoft.com/office/drawing/2014/main" id="{4A1C44CB-147A-C286-F014-0A2F42B550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5863" y="4876416"/>
                <a:ext cx="6994113" cy="282000"/>
              </a:xfrm>
              <a:prstGeom prst="rect">
                <a:avLst/>
              </a:prstGeom>
              <a:blipFill>
                <a:blip r:embed="rId12"/>
                <a:stretch>
                  <a:fillRect l="-87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7" name="TextBox 476">
                <a:extLst>
                  <a:ext uri="{FF2B5EF4-FFF2-40B4-BE49-F238E27FC236}">
                    <a16:creationId xmlns:a16="http://schemas.microsoft.com/office/drawing/2014/main" id="{E5B49BA2-044B-147A-E509-7E7BF796AA12}"/>
                  </a:ext>
                </a:extLst>
              </p:cNvPr>
              <p:cNvSpPr txBox="1"/>
              <p:nvPr/>
            </p:nvSpPr>
            <p:spPr>
              <a:xfrm>
                <a:off x="6707641" y="5211915"/>
                <a:ext cx="2145716" cy="31585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400" b="1" i="1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</m:acc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𝑼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sSubSup>
                        <m:sSub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𝑼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sup>
                      </m:sSubSup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>
                              <a:latin typeface="Cambria Math" panose="02040503050406030204" pitchFamily="18" charset="0"/>
                            </a:rPr>
                            <m:t>𝑼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sSubSup>
                        <m:sSub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b="1" i="1">
                              <a:latin typeface="Cambria Math" panose="02040503050406030204" pitchFamily="18" charset="0"/>
                            </a:rPr>
                            <m:t>𝑼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𝐻</m:t>
                          </m:r>
                        </m:sup>
                      </m:sSub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77" name="TextBox 476">
                <a:extLst>
                  <a:ext uri="{FF2B5EF4-FFF2-40B4-BE49-F238E27FC236}">
                    <a16:creationId xmlns:a16="http://schemas.microsoft.com/office/drawing/2014/main" id="{E5B49BA2-044B-147A-E509-7E7BF796AA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7641" y="5211915"/>
                <a:ext cx="2145716" cy="315856"/>
              </a:xfrm>
              <a:prstGeom prst="rect">
                <a:avLst/>
              </a:prstGeom>
              <a:blipFill>
                <a:blip r:embed="rId13"/>
                <a:stretch>
                  <a:fillRect t="-1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Footer Placeholder 22">
            <a:extLst>
              <a:ext uri="{FF2B5EF4-FFF2-40B4-BE49-F238E27FC236}">
                <a16:creationId xmlns:a16="http://schemas.microsoft.com/office/drawing/2014/main" id="{72490387-DDFF-0151-CA9C-E3F61B2DC754}"/>
              </a:ext>
            </a:extLst>
          </p:cNvPr>
          <p:cNvSpPr>
            <a:spLocks noGrp="1"/>
          </p:cNvSpPr>
          <p:nvPr>
            <p:ph type="ftr" sz="quarter" idx="3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Raytheon Company - Approved for Public Disclosure</a:t>
            </a:r>
          </a:p>
        </p:txBody>
      </p:sp>
    </p:spTree>
    <p:extLst>
      <p:ext uri="{BB962C8B-B14F-4D97-AF65-F5344CB8AC3E}">
        <p14:creationId xmlns:p14="http://schemas.microsoft.com/office/powerpoint/2010/main" val="36770462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D69CE5-92A8-CC7D-64D3-E7192A9322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Title 455">
            <a:extLst>
              <a:ext uri="{FF2B5EF4-FFF2-40B4-BE49-F238E27FC236}">
                <a16:creationId xmlns:a16="http://schemas.microsoft.com/office/drawing/2014/main" id="{87C609BD-40CC-70E0-C71E-0B5C46171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MUSIC: Algorithm and Limitations</a:t>
            </a:r>
          </a:p>
        </p:txBody>
      </p:sp>
      <p:sp>
        <p:nvSpPr>
          <p:cNvPr id="458" name="Text Placeholder 457">
            <a:extLst>
              <a:ext uri="{FF2B5EF4-FFF2-40B4-BE49-F238E27FC236}">
                <a16:creationId xmlns:a16="http://schemas.microsoft.com/office/drawing/2014/main" id="{4D19C80A-AD3B-4614-8712-0817967717C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MUSIC is Powerful But Has Its Limitations</a:t>
            </a:r>
          </a:p>
        </p:txBody>
      </p:sp>
      <p:grpSp>
        <p:nvGrpSpPr>
          <p:cNvPr id="467" name="Group 466">
            <a:extLst>
              <a:ext uri="{FF2B5EF4-FFF2-40B4-BE49-F238E27FC236}">
                <a16:creationId xmlns:a16="http://schemas.microsoft.com/office/drawing/2014/main" id="{23A3C42A-7E76-7072-E0A4-4BB34AE71D90}"/>
              </a:ext>
            </a:extLst>
          </p:cNvPr>
          <p:cNvGrpSpPr/>
          <p:nvPr/>
        </p:nvGrpSpPr>
        <p:grpSpPr>
          <a:xfrm>
            <a:off x="572548" y="948090"/>
            <a:ext cx="5956804" cy="4794343"/>
            <a:chOff x="547954" y="646401"/>
            <a:chExt cx="5956804" cy="479434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190DE48-7E6A-5E8A-9462-B70A2179CF89}"/>
                </a:ext>
              </a:extLst>
            </p:cNvPr>
            <p:cNvSpPr/>
            <p:nvPr/>
          </p:nvSpPr>
          <p:spPr>
            <a:xfrm>
              <a:off x="694943" y="646401"/>
              <a:ext cx="5547404" cy="4794343"/>
            </a:xfrm>
            <a:prstGeom prst="rect">
              <a:avLst/>
            </a:prstGeom>
            <a:solidFill>
              <a:schemeClr val="bg2">
                <a:lumMod val="95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826A8666-B895-473A-4BA4-E3F4DA91357C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>
                <a:xfrm>
                  <a:off x="547954" y="1047872"/>
                  <a:ext cx="2709691" cy="2807026"/>
                </a:xfrm>
                <a:prstGeom prst="rect">
                  <a:avLst/>
                </a:prstGeom>
              </p:spPr>
              <p:txBody>
                <a:bodyPr>
                  <a:noAutofit/>
                </a:bodyPr>
                <a:lstStyle>
                  <a:defPPr>
                    <a:defRPr lang="en-US"/>
                  </a:defPPr>
                  <a:lvl1pPr marL="219456" indent="-219456" algn="l" defTabSz="914400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600"/>
                    </a:spcAft>
                    <a:buClr>
                      <a:schemeClr val="tx2"/>
                    </a:buClr>
                    <a:buSzPct val="75000"/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38912" indent="-219456" algn="l" defTabSz="914400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600"/>
                    </a:spcAft>
                    <a:buSzPct val="100000"/>
                    <a:buFont typeface="Arial" panose="020B0604020202020204" pitchFamily="34" charset="0"/>
                    <a:buChar char="–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21792" indent="-219456" algn="l" defTabSz="914400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600"/>
                    </a:spcAft>
                    <a:buClr>
                      <a:schemeClr val="tx2"/>
                    </a:buClr>
                    <a:buSzPct val="75000"/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841248" indent="-219456" algn="l" defTabSz="914400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600"/>
                    </a:spcAft>
                    <a:buSzPct val="100000"/>
                    <a:buFont typeface="Arial" panose="020B0604020202020204" pitchFamily="34" charset="0"/>
                    <a:buChar char="–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060704" indent="-219456" algn="l" defTabSz="914400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600"/>
                    </a:spcAft>
                    <a:buClr>
                      <a:schemeClr val="tx2"/>
                    </a:buClr>
                    <a:buSzPct val="75000"/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688449" marR="0" lvl="1" indent="-45720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600"/>
                    </a:spcAft>
                    <a:buClrTx/>
                    <a:buSzPct val="100000"/>
                    <a:buFont typeface="+mj-lt"/>
                    <a:buAutoNum type="arabicPeriod"/>
                    <a:tabLst/>
                    <a:defRPr/>
                  </a:pPr>
                  <a:r>
                    <a:rPr kumimoji="0" lang="en-US" sz="105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charset="0"/>
                      <a:cs typeface="+mn-cs"/>
                    </a:rPr>
                    <a:t>Perform an eigen decomposition of </a:t>
                  </a:r>
                  <a14:m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kumimoji="0" lang="en-US" sz="105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accPr>
                        <m:e>
                          <m:r>
                            <a:rPr kumimoji="0" lang="en-US" sz="105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𝐑</m:t>
                          </m:r>
                        </m:e>
                      </m:acc>
                      <m:r>
                        <a:rPr kumimoji="0" lang="en-US" sz="105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.</m:t>
                      </m:r>
                    </m:oMath>
                  </a14:m>
                  <a:r>
                    <a:rPr kumimoji="0" lang="en-US" sz="105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charset="0"/>
                      <a:cs typeface="+mn-cs"/>
                    </a:rPr>
                    <a:t> </a:t>
                  </a:r>
                </a:p>
                <a:p>
                  <a:pPr marL="688449" marR="0" lvl="1" indent="-45720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600"/>
                    </a:spcAft>
                    <a:buClrTx/>
                    <a:buSzPct val="100000"/>
                    <a:buFont typeface="+mj-lt"/>
                    <a:buAutoNum type="arabicPeriod"/>
                    <a:tabLst/>
                    <a:defRPr/>
                  </a:pPr>
                  <a:endParaRPr kumimoji="0" lang="en-US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charset="0"/>
                    <a:cs typeface="+mn-cs"/>
                  </a:endParaRPr>
                </a:p>
                <a:p>
                  <a:pPr marL="688449" marR="0" lvl="1" indent="-45720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600"/>
                    </a:spcAft>
                    <a:buClrTx/>
                    <a:buSzPct val="100000"/>
                    <a:buFont typeface="+mj-lt"/>
                    <a:buAutoNum type="arabicPeriod"/>
                    <a:tabLst/>
                    <a:defRPr/>
                  </a:pPr>
                  <a:r>
                    <a:rPr kumimoji="0" lang="en-US" sz="105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charset="0"/>
                    </a:rPr>
                    <a:t>Determine the size of the signal and noise subspace by looking at the eigenvalues (AIC/MDL Algorithms).</a:t>
                  </a:r>
                </a:p>
                <a:p>
                  <a:pPr marL="688449" marR="0" lvl="1" indent="-45720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600"/>
                    </a:spcAft>
                    <a:buClrTx/>
                    <a:buSzPct val="100000"/>
                    <a:buFont typeface="+mj-lt"/>
                    <a:buAutoNum type="arabicPeriod"/>
                    <a:tabLst/>
                    <a:defRPr/>
                  </a:pPr>
                  <a:endParaRPr kumimoji="0" lang="en-US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charset="0"/>
                  </a:endParaRPr>
                </a:p>
                <a:p>
                  <a:pPr marL="688449" marR="0" lvl="1" indent="-45720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600"/>
                    </a:spcAft>
                    <a:buClrTx/>
                    <a:buSzPct val="100000"/>
                    <a:buFont typeface="+mj-lt"/>
                    <a:buAutoNum type="arabicPeriod"/>
                    <a:tabLst/>
                    <a:defRPr/>
                  </a:pPr>
                  <a:r>
                    <a:rPr kumimoji="0" lang="en-US" sz="105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charset="0"/>
                    </a:rPr>
                    <a:t>Determine the noise subspace U</a:t>
                  </a:r>
                  <a:r>
                    <a:rPr kumimoji="0" lang="en-US" sz="1050" b="0" i="0" u="none" strike="noStrike" kern="1200" cap="none" spc="0" normalizeH="0" baseline="-2500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charset="0"/>
                    </a:rPr>
                    <a:t>N.</a:t>
                  </a:r>
                  <a:endParaRPr kumimoji="0" lang="en-US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charset="0"/>
                  </a:endParaRPr>
                </a:p>
                <a:p>
                  <a:pPr marL="688449" marR="0" lvl="1" indent="-45720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600"/>
                    </a:spcAft>
                    <a:buClrTx/>
                    <a:buSzPct val="100000"/>
                    <a:buFont typeface="+mj-lt"/>
                    <a:buAutoNum type="arabicPeriod"/>
                    <a:tabLst/>
                    <a:defRPr/>
                  </a:pPr>
                  <a:r>
                    <a:rPr kumimoji="0" lang="en-US" sz="105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charset="0"/>
                    </a:rPr>
                    <a:t>Search over steering vectors to find ones which are orthogonal to the noise subspace (find peaks of </a:t>
                  </a:r>
                  <a14:m>
                    <m:oMath xmlns:m="http://schemas.openxmlformats.org/officeDocument/2006/math">
                      <m:r>
                        <a:rPr kumimoji="0" lang="en-US" sz="105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kumimoji="0" lang="en-US" sz="105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0" lang="en-US" sz="105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</m:oMath>
                  </a14:m>
                  <a:r>
                    <a:rPr kumimoji="0" lang="en-US" sz="105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charset="0"/>
                    </a:rPr>
                    <a:t>).</a:t>
                  </a: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826A8666-B895-473A-4BA4-E3F4DA91357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7954" y="1047872"/>
                  <a:ext cx="2709691" cy="2807026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Object 15">
                  <a:extLst>
                    <a:ext uri="{FF2B5EF4-FFF2-40B4-BE49-F238E27FC236}">
                      <a16:creationId xmlns:a16="http://schemas.microsoft.com/office/drawing/2014/main" id="{3D71CC95-B097-2652-3EBA-79869536EFD3}"/>
                    </a:ext>
                  </a:extLst>
                </p:cNvPr>
                <p:cNvSpPr txBox="1"/>
                <p:nvPr/>
              </p:nvSpPr>
              <p:spPr>
                <a:xfrm>
                  <a:off x="3458628" y="2612787"/>
                  <a:ext cx="2357437" cy="430212"/>
                </a:xfrm>
                <a:prstGeom prst="rect">
                  <a:avLst/>
                </a:prstGeom>
              </p:spPr>
              <p:txBody>
                <a:bodyPr>
                  <a:norm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1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𝐔</m:t>
                            </m:r>
                          </m:e>
                          <m:sub>
                            <m:r>
                              <a:rPr kumimoji="0" lang="en-US" sz="1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𝑁</m:t>
                            </m:r>
                          </m:sub>
                        </m:sSub>
                        <m:r>
                          <a:rPr kumimoji="0" lang="en-US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=</m:t>
                        </m:r>
                        <m:r>
                          <a:rPr kumimoji="0" lang="en-US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𝐔</m:t>
                        </m:r>
                        <m:d>
                          <m:dPr>
                            <m:ctrlPr>
                              <a:rPr kumimoji="0" lang="en-US" sz="1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r>
                              <a:rPr kumimoji="0" lang="en-US" sz="1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:,</m:t>
                            </m:r>
                            <m:r>
                              <a:rPr kumimoji="0" lang="en-US" sz="1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𝑀</m:t>
                            </m:r>
                            <m:r>
                              <a:rPr kumimoji="0" lang="en-US" sz="1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+1:</m:t>
                            </m:r>
                            <m:r>
                              <a:rPr kumimoji="0" lang="en-US" sz="1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𝑁</m:t>
                            </m:r>
                          </m:e>
                        </m:d>
                      </m:oMath>
                    </m:oMathPara>
                  </a14:m>
                  <a:endPara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8" name="Object 15">
                  <a:extLst>
                    <a:ext uri="{FF2B5EF4-FFF2-40B4-BE49-F238E27FC236}">
                      <a16:creationId xmlns:a16="http://schemas.microsoft.com/office/drawing/2014/main" id="{3D71CC95-B097-2652-3EBA-79869536EFD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58628" y="2612787"/>
                  <a:ext cx="2357437" cy="43021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Object 19">
                  <a:extLst>
                    <a:ext uri="{FF2B5EF4-FFF2-40B4-BE49-F238E27FC236}">
                      <a16:creationId xmlns:a16="http://schemas.microsoft.com/office/drawing/2014/main" id="{6235D5AD-AF75-C329-BF1A-FB86F5327F7D}"/>
                    </a:ext>
                  </a:extLst>
                </p:cNvPr>
                <p:cNvSpPr txBox="1"/>
                <p:nvPr/>
              </p:nvSpPr>
              <p:spPr bwMode="auto">
                <a:xfrm>
                  <a:off x="3480571" y="3004919"/>
                  <a:ext cx="3024187" cy="59475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>
                  <a:norm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kumimoji="0" lang="en-US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  <m:d>
                          <m:dPr>
                            <m:ctrlPr>
                              <a:rPr kumimoji="0" lang="en-US" sz="1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r>
                              <a:rPr kumimoji="0" lang="en-US" sz="1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𝜃</m:t>
                            </m:r>
                          </m:e>
                        </m:d>
                        <m:r>
                          <a:rPr kumimoji="0" lang="en-US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=</m:t>
                        </m:r>
                        <m:f>
                          <m:fPr>
                            <m:ctrlPr>
                              <a:rPr kumimoji="0" lang="en-US" sz="1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fPr>
                          <m:num>
                            <m:r>
                              <a:rPr kumimoji="0" lang="en-US" sz="1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1</m:t>
                            </m:r>
                          </m:num>
                          <m:den>
                            <m:r>
                              <a:rPr kumimoji="0" lang="en-US" sz="1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𝐚</m:t>
                            </m:r>
                            <m:sSup>
                              <m:sSupPr>
                                <m:ctrlPr>
                                  <a:rPr kumimoji="0" lang="en-US" sz="1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kumimoji="0" lang="en-US" sz="1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r>
                                      <a:rPr kumimoji="0" lang="en-US" sz="1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𝜃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kumimoji="0" lang="en-US" sz="1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𝐻</m:t>
                                </m:r>
                              </m:sup>
                            </m:sSup>
                            <m:d>
                              <m:dPr>
                                <m:ctrlPr>
                                  <a:rPr kumimoji="0" lang="en-US" sz="1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kumimoji="0" lang="en-US" sz="1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𝐔</m:t>
                                    </m:r>
                                  </m:e>
                                  <m:sub>
                                    <m:r>
                                      <a:rPr kumimoji="0" lang="en-US" sz="1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𝑁</m:t>
                                    </m:r>
                                  </m:sub>
                                </m:sSub>
                                <m:sSubSup>
                                  <m:sSubSupPr>
                                    <m:ctrlPr>
                                      <a:rPr kumimoji="0" lang="en-US" sz="1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0" lang="en-US" sz="1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𝐔</m:t>
                                    </m:r>
                                  </m:e>
                                  <m:sub>
                                    <m:r>
                                      <a:rPr kumimoji="0" lang="en-US" sz="1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𝑁</m:t>
                                    </m:r>
                                  </m:sub>
                                  <m:sup>
                                    <m:r>
                                      <a:rPr kumimoji="0" lang="en-US" sz="1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𝐻</m:t>
                                    </m:r>
                                  </m:sup>
                                </m:sSubSup>
                              </m:e>
                            </m:d>
                            <m:r>
                              <a:rPr kumimoji="0" lang="en-US" sz="1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𝐚</m:t>
                            </m:r>
                            <m:d>
                              <m:dPr>
                                <m:ctrlPr>
                                  <a:rPr kumimoji="0" lang="en-US" sz="1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dPr>
                              <m:e>
                                <m:r>
                                  <a:rPr kumimoji="0" lang="en-US" sz="1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𝜃</m:t>
                                </m:r>
                              </m:e>
                            </m:d>
                          </m:den>
                        </m:f>
                      </m:oMath>
                    </m:oMathPara>
                  </a14:m>
                  <a:endPara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9" name="Object 19">
                  <a:extLst>
                    <a:ext uri="{FF2B5EF4-FFF2-40B4-BE49-F238E27FC236}">
                      <a16:creationId xmlns:a16="http://schemas.microsoft.com/office/drawing/2014/main" id="{6235D5AD-AF75-C329-BF1A-FB86F5327F7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480571" y="3004919"/>
                  <a:ext cx="3024187" cy="594753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Object 21">
                  <a:extLst>
                    <a:ext uri="{FF2B5EF4-FFF2-40B4-BE49-F238E27FC236}">
                      <a16:creationId xmlns:a16="http://schemas.microsoft.com/office/drawing/2014/main" id="{3A7C9563-3AA2-B052-59F4-83C79CBFD6FD}"/>
                    </a:ext>
                  </a:extLst>
                </p:cNvPr>
                <p:cNvSpPr txBox="1"/>
                <p:nvPr/>
              </p:nvSpPr>
              <p:spPr bwMode="auto">
                <a:xfrm>
                  <a:off x="3458628" y="1670238"/>
                  <a:ext cx="3046130" cy="45476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>
                  <a:norm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kumimoji="0" lang="en-US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{</m:t>
                        </m:r>
                        <m:sSub>
                          <m:sSubPr>
                            <m:ctrlPr>
                              <a:rPr kumimoji="0" lang="en-US" sz="1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𝜆</m:t>
                            </m:r>
                          </m:e>
                          <m:sub>
                            <m:r>
                              <a:rPr kumimoji="0" lang="en-US" sz="1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𝑖</m:t>
                            </m:r>
                          </m:sub>
                        </m:sSub>
                        <m:r>
                          <a:rPr kumimoji="0" lang="en-US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}=</m:t>
                        </m:r>
                        <m:sSub>
                          <m:sSubPr>
                            <m:ctrlPr>
                              <a:rPr kumimoji="0" lang="en-US" sz="1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𝜆</m:t>
                            </m:r>
                          </m:e>
                          <m:sub>
                            <m:r>
                              <a:rPr kumimoji="0" lang="en-US" sz="1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1</m:t>
                            </m:r>
                          </m:sub>
                        </m:sSub>
                        <m:r>
                          <a:rPr kumimoji="0" lang="en-US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,...,</m:t>
                        </m:r>
                        <m:sSub>
                          <m:sSubPr>
                            <m:ctrlPr>
                              <a:rPr kumimoji="0" lang="en-US" sz="1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𝜆</m:t>
                            </m:r>
                          </m:e>
                          <m:sub>
                            <m:r>
                              <a:rPr kumimoji="0" lang="en-US" sz="1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𝑀</m:t>
                            </m:r>
                          </m:sub>
                        </m:sSub>
                        <m:r>
                          <a:rPr kumimoji="0" lang="en-US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,</m:t>
                        </m:r>
                        <m:sSubSup>
                          <m:sSubSupPr>
                            <m:ctrlPr>
                              <a:rPr kumimoji="0" lang="en-US" sz="1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r>
                              <a:rPr kumimoji="0" lang="en-US" sz="1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𝜎</m:t>
                            </m:r>
                          </m:e>
                          <m:sub>
                            <m:r>
                              <a:rPr kumimoji="0" lang="en-US" sz="1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1</m:t>
                            </m:r>
                          </m:sub>
                          <m:sup>
                            <m:r>
                              <a:rPr kumimoji="0" lang="en-US" sz="1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p>
                        </m:sSubSup>
                        <m:r>
                          <a:rPr kumimoji="0" lang="en-US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,...</m:t>
                        </m:r>
                        <m:sSubSup>
                          <m:sSubSupPr>
                            <m:ctrlPr>
                              <a:rPr kumimoji="0" lang="en-US" sz="1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r>
                              <a:rPr kumimoji="0" lang="en-US" sz="1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𝜎</m:t>
                            </m:r>
                          </m:e>
                          <m:sub>
                            <m:r>
                              <a:rPr kumimoji="0" lang="en-US" sz="1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𝑁</m:t>
                            </m:r>
                            <m:r>
                              <a:rPr kumimoji="0" lang="en-US" sz="1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−</m:t>
                            </m:r>
                            <m:r>
                              <a:rPr kumimoji="0" lang="en-US" sz="1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𝑀</m:t>
                            </m:r>
                          </m:sub>
                          <m:sup>
                            <m:r>
                              <a:rPr kumimoji="0" lang="en-US" sz="1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3" name="Object 21">
                  <a:extLst>
                    <a:ext uri="{FF2B5EF4-FFF2-40B4-BE49-F238E27FC236}">
                      <a16:creationId xmlns:a16="http://schemas.microsoft.com/office/drawing/2014/main" id="{3A7C9563-3AA2-B052-59F4-83C79CBFD6F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458628" y="1670238"/>
                  <a:ext cx="3046130" cy="45476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50" name="Rectangle 449">
              <a:extLst>
                <a:ext uri="{FF2B5EF4-FFF2-40B4-BE49-F238E27FC236}">
                  <a16:creationId xmlns:a16="http://schemas.microsoft.com/office/drawing/2014/main" id="{62C399E7-2DF5-8068-5970-0F2C8F91FCDC}"/>
                </a:ext>
              </a:extLst>
            </p:cNvPr>
            <p:cNvSpPr/>
            <p:nvPr/>
          </p:nvSpPr>
          <p:spPr>
            <a:xfrm>
              <a:off x="4010749" y="1653181"/>
              <a:ext cx="794581" cy="488155"/>
            </a:xfrm>
            <a:prstGeom prst="rect">
              <a:avLst/>
            </a:prstGeom>
            <a:noFill/>
            <a:ln w="190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51" name="Rectangle 450">
              <a:extLst>
                <a:ext uri="{FF2B5EF4-FFF2-40B4-BE49-F238E27FC236}">
                  <a16:creationId xmlns:a16="http://schemas.microsoft.com/office/drawing/2014/main" id="{F5C9A56E-E34B-F831-6C51-757C56EBDC92}"/>
                </a:ext>
              </a:extLst>
            </p:cNvPr>
            <p:cNvSpPr/>
            <p:nvPr/>
          </p:nvSpPr>
          <p:spPr>
            <a:xfrm>
              <a:off x="4830554" y="1653182"/>
              <a:ext cx="985511" cy="488154"/>
            </a:xfrm>
            <a:prstGeom prst="rect">
              <a:avLst/>
            </a:prstGeom>
            <a:noFill/>
            <a:ln w="190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cxnSp>
          <p:nvCxnSpPr>
            <p:cNvPr id="452" name="Elbow Connector 30">
              <a:extLst>
                <a:ext uri="{FF2B5EF4-FFF2-40B4-BE49-F238E27FC236}">
                  <a16:creationId xmlns:a16="http://schemas.microsoft.com/office/drawing/2014/main" id="{250876B4-283C-9214-E07D-EE371FEEE893}"/>
                </a:ext>
              </a:extLst>
            </p:cNvPr>
            <p:cNvCxnSpPr>
              <a:cxnSpLocks/>
              <a:stCxn id="450" idx="0"/>
              <a:endCxn id="454" idx="2"/>
            </p:cNvCxnSpPr>
            <p:nvPr/>
          </p:nvCxnSpPr>
          <p:spPr>
            <a:xfrm rot="5400000" flipH="1" flipV="1">
              <a:off x="4861698" y="1039053"/>
              <a:ext cx="160471" cy="1067786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3" name="Elbow Connector 32">
              <a:extLst>
                <a:ext uri="{FF2B5EF4-FFF2-40B4-BE49-F238E27FC236}">
                  <a16:creationId xmlns:a16="http://schemas.microsoft.com/office/drawing/2014/main" id="{30B3590F-3400-6474-3EFB-FB15C5DD14F4}"/>
                </a:ext>
              </a:extLst>
            </p:cNvPr>
            <p:cNvCxnSpPr>
              <a:cxnSpLocks/>
              <a:stCxn id="451" idx="2"/>
              <a:endCxn id="455" idx="0"/>
            </p:cNvCxnSpPr>
            <p:nvPr/>
          </p:nvCxnSpPr>
          <p:spPr>
            <a:xfrm rot="16200000" flipH="1">
              <a:off x="5348438" y="2116207"/>
              <a:ext cx="102261" cy="152517"/>
            </a:xfrm>
            <a:prstGeom prst="bentConnector3">
              <a:avLst>
                <a:gd name="adj1" fmla="val 12743"/>
              </a:avLst>
            </a:prstGeom>
            <a:ln w="190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4" name="Rectangle 453">
                  <a:extLst>
                    <a:ext uri="{FF2B5EF4-FFF2-40B4-BE49-F238E27FC236}">
                      <a16:creationId xmlns:a16="http://schemas.microsoft.com/office/drawing/2014/main" id="{59C97E89-D510-0D91-670C-7B8F562C2C1F}"/>
                    </a:ext>
                  </a:extLst>
                </p:cNvPr>
                <p:cNvSpPr/>
                <p:nvPr/>
              </p:nvSpPr>
              <p:spPr>
                <a:xfrm>
                  <a:off x="4751911" y="1062498"/>
                  <a:ext cx="1447829" cy="430212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rPr>
                    <a:t>Dominant eigenvalues corresponding to number of signals (</a:t>
                  </a:r>
                  <a14:m>
                    <m:oMath xmlns:m="http://schemas.openxmlformats.org/officeDocument/2006/math">
                      <m:r>
                        <a:rPr kumimoji="0" lang="en-US" sz="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𝑀</m:t>
                      </m:r>
                    </m:oMath>
                  </a14:m>
                  <a:r>
                    <a:rPr kumimoji="0" lang="en-US" sz="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rPr>
                    <a:t>)</a:t>
                  </a:r>
                </a:p>
              </p:txBody>
            </p:sp>
          </mc:Choice>
          <mc:Fallback xmlns="">
            <p:sp>
              <p:nvSpPr>
                <p:cNvPr id="454" name="Rectangle 453">
                  <a:extLst>
                    <a:ext uri="{FF2B5EF4-FFF2-40B4-BE49-F238E27FC236}">
                      <a16:creationId xmlns:a16="http://schemas.microsoft.com/office/drawing/2014/main" id="{59C97E89-D510-0D91-670C-7B8F562C2C1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51911" y="1062498"/>
                  <a:ext cx="1447829" cy="430212"/>
                </a:xfrm>
                <a:prstGeom prst="rect">
                  <a:avLst/>
                </a:prstGeom>
                <a:blipFill>
                  <a:blip r:embed="rId8"/>
                  <a:stretch>
                    <a:fillRect b="-6944"/>
                  </a:stretch>
                </a:blipFill>
                <a:ln>
                  <a:solidFill>
                    <a:srgbClr val="0070C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5" name="Rectangle 454">
                  <a:extLst>
                    <a:ext uri="{FF2B5EF4-FFF2-40B4-BE49-F238E27FC236}">
                      <a16:creationId xmlns:a16="http://schemas.microsoft.com/office/drawing/2014/main" id="{2E0265F4-4902-8BF6-36AA-9AD08F8082F2}"/>
                    </a:ext>
                  </a:extLst>
                </p:cNvPr>
                <p:cNvSpPr/>
                <p:nvPr/>
              </p:nvSpPr>
              <p:spPr>
                <a:xfrm>
                  <a:off x="4817942" y="2243597"/>
                  <a:ext cx="1315769" cy="379001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0" 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N</m:t>
                      </m:r>
                      <m:r>
                        <a:rPr kumimoji="0" 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−</m:t>
                      </m:r>
                      <m:r>
                        <m:rPr>
                          <m:sty m:val="p"/>
                        </m:rPr>
                        <a:rPr kumimoji="0" 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M</m:t>
                      </m:r>
                    </m:oMath>
                  </a14:m>
                  <a:r>
                    <a:rPr kumimoji="0" lang="en-US" sz="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rPr>
                    <a:t> eigenvalues corresponding to noise</a:t>
                  </a:r>
                </a:p>
              </p:txBody>
            </p:sp>
          </mc:Choice>
          <mc:Fallback xmlns="">
            <p:sp>
              <p:nvSpPr>
                <p:cNvPr id="455" name="Rectangle 454">
                  <a:extLst>
                    <a:ext uri="{FF2B5EF4-FFF2-40B4-BE49-F238E27FC236}">
                      <a16:creationId xmlns:a16="http://schemas.microsoft.com/office/drawing/2014/main" id="{2E0265F4-4902-8BF6-36AA-9AD08F8082F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17942" y="2243597"/>
                  <a:ext cx="1315769" cy="379001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9" name="Object 15">
                  <a:extLst>
                    <a:ext uri="{FF2B5EF4-FFF2-40B4-BE49-F238E27FC236}">
                      <a16:creationId xmlns:a16="http://schemas.microsoft.com/office/drawing/2014/main" id="{A8B563CF-0766-4F99-8F52-4C850DE15F1F}"/>
                    </a:ext>
                  </a:extLst>
                </p:cNvPr>
                <p:cNvSpPr txBox="1"/>
                <p:nvPr/>
              </p:nvSpPr>
              <p:spPr>
                <a:xfrm>
                  <a:off x="3468645" y="1062497"/>
                  <a:ext cx="2357437" cy="430212"/>
                </a:xfrm>
                <a:prstGeom prst="rect">
                  <a:avLst/>
                </a:prstGeom>
              </p:spPr>
              <p:txBody>
                <a:bodyPr>
                  <a:norm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kumimoji="0" lang="en-US" sz="1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accPr>
                          <m:e>
                            <m:r>
                              <a:rPr kumimoji="0" lang="en-US" sz="1400" b="1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𝐑</m:t>
                            </m:r>
                          </m:e>
                        </m:acc>
                        <m:r>
                          <a:rPr kumimoji="0" lang="en-US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=</m:t>
                        </m:r>
                        <m:r>
                          <a:rPr kumimoji="0" lang="en-US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𝐔</m:t>
                        </m:r>
                        <m:r>
                          <a:rPr kumimoji="0" lang="en-US" sz="1400" b="1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𝐒</m:t>
                        </m:r>
                        <m:sSup>
                          <m:sSupPr>
                            <m:ctrlPr>
                              <a:rPr kumimoji="0" lang="en-US" sz="1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US" sz="1400" b="1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𝐔</m:t>
                            </m:r>
                          </m:e>
                          <m:sup>
                            <m:r>
                              <a:rPr kumimoji="0" lang="en-US" sz="1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𝑯</m:t>
                            </m:r>
                          </m:sup>
                        </m:sSup>
                      </m:oMath>
                    </m:oMathPara>
                  </a14:m>
                  <a:endPara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459" name="Object 15">
                  <a:extLst>
                    <a:ext uri="{FF2B5EF4-FFF2-40B4-BE49-F238E27FC236}">
                      <a16:creationId xmlns:a16="http://schemas.microsoft.com/office/drawing/2014/main" id="{A8B563CF-0766-4F99-8F52-4C850DE15F1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68645" y="1062497"/>
                  <a:ext cx="2357437" cy="430212"/>
                </a:xfrm>
                <a:prstGeom prst="rect">
                  <a:avLst/>
                </a:prstGeom>
                <a:blipFill>
                  <a:blip r:embed="rId10"/>
                  <a:stretch>
                    <a:fillRect t="-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69" name="TextBox 468">
            <a:extLst>
              <a:ext uri="{FF2B5EF4-FFF2-40B4-BE49-F238E27FC236}">
                <a16:creationId xmlns:a16="http://schemas.microsoft.com/office/drawing/2014/main" id="{3567BAFE-B6B1-3912-799F-80FBC916C4A2}"/>
              </a:ext>
            </a:extLst>
          </p:cNvPr>
          <p:cNvSpPr txBox="1"/>
          <p:nvPr/>
        </p:nvSpPr>
        <p:spPr>
          <a:xfrm>
            <a:off x="719537" y="973723"/>
            <a:ext cx="21050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u="sng" dirty="0">
                <a:latin typeface="Cambria Math" panose="02040503050406030204" pitchFamily="18" charset="0"/>
                <a:ea typeface="Cambria Math" panose="02040503050406030204" pitchFamily="18" charset="0"/>
              </a:rPr>
              <a:t>Algorithm Description</a:t>
            </a:r>
          </a:p>
        </p:txBody>
      </p:sp>
      <p:sp>
        <p:nvSpPr>
          <p:cNvPr id="487" name="Rectangle 486">
            <a:extLst>
              <a:ext uri="{FF2B5EF4-FFF2-40B4-BE49-F238E27FC236}">
                <a16:creationId xmlns:a16="http://schemas.microsoft.com/office/drawing/2014/main" id="{60961839-F154-0A7B-1C1B-7143F62A76ED}"/>
              </a:ext>
            </a:extLst>
          </p:cNvPr>
          <p:cNvSpPr/>
          <p:nvPr/>
        </p:nvSpPr>
        <p:spPr>
          <a:xfrm>
            <a:off x="6405222" y="954286"/>
            <a:ext cx="5122921" cy="3202301"/>
          </a:xfrm>
          <a:prstGeom prst="rect">
            <a:avLst/>
          </a:prstGeom>
          <a:solidFill>
            <a:schemeClr val="bg2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8" name="TextBox 487">
            <a:extLst>
              <a:ext uri="{FF2B5EF4-FFF2-40B4-BE49-F238E27FC236}">
                <a16:creationId xmlns:a16="http://schemas.microsoft.com/office/drawing/2014/main" id="{A53BF6A7-A557-7B12-85B8-0B1F290FC195}"/>
              </a:ext>
            </a:extLst>
          </p:cNvPr>
          <p:cNvSpPr txBox="1"/>
          <p:nvPr/>
        </p:nvSpPr>
        <p:spPr>
          <a:xfrm>
            <a:off x="6405222" y="957508"/>
            <a:ext cx="11732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u="sng" dirty="0">
                <a:latin typeface="Cambria Math" panose="02040503050406030204" pitchFamily="18" charset="0"/>
                <a:ea typeface="Cambria Math" panose="02040503050406030204" pitchFamily="18" charset="0"/>
              </a:rPr>
              <a:t>Advantages</a:t>
            </a:r>
          </a:p>
        </p:txBody>
      </p:sp>
      <p:sp>
        <p:nvSpPr>
          <p:cNvPr id="489" name="TextBox 488">
            <a:extLst>
              <a:ext uri="{FF2B5EF4-FFF2-40B4-BE49-F238E27FC236}">
                <a16:creationId xmlns:a16="http://schemas.microsoft.com/office/drawing/2014/main" id="{A3E5F793-FA78-7E12-D310-5B1BEC2F23C7}"/>
              </a:ext>
            </a:extLst>
          </p:cNvPr>
          <p:cNvSpPr txBox="1"/>
          <p:nvPr/>
        </p:nvSpPr>
        <p:spPr>
          <a:xfrm>
            <a:off x="6385900" y="2616095"/>
            <a:ext cx="11705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u="sng" dirty="0">
                <a:latin typeface="Cambria Math" panose="02040503050406030204" pitchFamily="18" charset="0"/>
                <a:ea typeface="Cambria Math" panose="02040503050406030204" pitchFamily="18" charset="0"/>
              </a:rPr>
              <a:t>Limitations</a:t>
            </a:r>
          </a:p>
        </p:txBody>
      </p:sp>
      <p:sp>
        <p:nvSpPr>
          <p:cNvPr id="490" name="Text Placeholder 456">
            <a:extLst>
              <a:ext uri="{FF2B5EF4-FFF2-40B4-BE49-F238E27FC236}">
                <a16:creationId xmlns:a16="http://schemas.microsoft.com/office/drawing/2014/main" id="{9F428EAF-D341-13AE-FB63-5A91BAF6DE1E}"/>
              </a:ext>
            </a:extLst>
          </p:cNvPr>
          <p:cNvSpPr txBox="1">
            <a:spLocks/>
          </p:cNvSpPr>
          <p:nvPr/>
        </p:nvSpPr>
        <p:spPr>
          <a:xfrm>
            <a:off x="6568205" y="1322833"/>
            <a:ext cx="4968646" cy="1091687"/>
          </a:xfrm>
          <a:prstGeom prst="rect">
            <a:avLst/>
          </a:prstGeom>
          <a:noFill/>
        </p:spPr>
        <p:txBody>
          <a:bodyPr vert="horz" lIns="0" tIns="0" rIns="182880" bIns="0" rtlCol="0">
            <a:noAutofit/>
          </a:bodyPr>
          <a:lstStyle>
            <a:lvl1pPr marL="219456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  <a:defRPr lang="en-US" sz="1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8150" indent="-2047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–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90563" indent="-2333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383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–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7763" indent="-2333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Exploits orthogonality of noise subspace and signal vectors</a:t>
            </a:r>
          </a:p>
          <a:p>
            <a:r>
              <a:rPr lang="en-US" sz="1400" dirty="0"/>
              <a:t>Has the </a:t>
            </a:r>
            <a:r>
              <a:rPr lang="en-US" sz="1400" dirty="0" err="1"/>
              <a:t>superresolution</a:t>
            </a:r>
            <a:r>
              <a:rPr lang="en-US" sz="1400" dirty="0"/>
              <a:t> ability, i.e. estimating multiple sources within the </a:t>
            </a:r>
            <a:r>
              <a:rPr lang="en-US" sz="1400" dirty="0" err="1"/>
              <a:t>mainlobe</a:t>
            </a:r>
            <a:r>
              <a:rPr lang="en-US" sz="1400" dirty="0"/>
              <a:t> of the antenna pattern</a:t>
            </a:r>
          </a:p>
          <a:p>
            <a:r>
              <a:rPr lang="en-US" sz="1400" dirty="0"/>
              <a:t>Converges to true DoA as #snapshots increases</a:t>
            </a:r>
          </a:p>
          <a:p>
            <a:endParaRPr lang="en-US" sz="1400" dirty="0"/>
          </a:p>
        </p:txBody>
      </p:sp>
      <p:sp>
        <p:nvSpPr>
          <p:cNvPr id="491" name="Text Placeholder 456">
            <a:extLst>
              <a:ext uri="{FF2B5EF4-FFF2-40B4-BE49-F238E27FC236}">
                <a16:creationId xmlns:a16="http://schemas.microsoft.com/office/drawing/2014/main" id="{F85769D5-996B-E207-F748-21D8DEA3E585}"/>
              </a:ext>
            </a:extLst>
          </p:cNvPr>
          <p:cNvSpPr txBox="1">
            <a:spLocks/>
          </p:cNvSpPr>
          <p:nvPr/>
        </p:nvSpPr>
        <p:spPr>
          <a:xfrm>
            <a:off x="6548883" y="2983392"/>
            <a:ext cx="4968646" cy="1091687"/>
          </a:xfrm>
          <a:prstGeom prst="rect">
            <a:avLst/>
          </a:prstGeom>
          <a:noFill/>
        </p:spPr>
        <p:txBody>
          <a:bodyPr vert="horz" lIns="0" tIns="0" rIns="182880" bIns="0" rtlCol="0">
            <a:noAutofit/>
          </a:bodyPr>
          <a:lstStyle>
            <a:lvl1pPr marL="219456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  <a:defRPr lang="en-US" sz="1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8150" indent="-2047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–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90563" indent="-2333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383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–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7763" indent="-2333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Requires estimation of number of signals</a:t>
            </a:r>
          </a:p>
          <a:p>
            <a:r>
              <a:rPr lang="en-US" sz="1400" dirty="0"/>
              <a:t>Assumes #sources &lt;  #sensors ( M &lt; N )</a:t>
            </a:r>
          </a:p>
          <a:p>
            <a:r>
              <a:rPr lang="en-US" sz="1400" dirty="0"/>
              <a:t>Assumes sources to be uncorrelated</a:t>
            </a:r>
          </a:p>
          <a:p>
            <a:endParaRPr lang="en-US" sz="1400" dirty="0"/>
          </a:p>
        </p:txBody>
      </p:sp>
      <p:pic>
        <p:nvPicPr>
          <p:cNvPr id="526" name="Picture 525">
            <a:extLst>
              <a:ext uri="{FF2B5EF4-FFF2-40B4-BE49-F238E27FC236}">
                <a16:creationId xmlns:a16="http://schemas.microsoft.com/office/drawing/2014/main" id="{9E150EA9-9C86-B0B7-1234-42DCFF498E69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t="1362" b="1"/>
          <a:stretch/>
        </p:blipFill>
        <p:spPr>
          <a:xfrm>
            <a:off x="1064919" y="4071862"/>
            <a:ext cx="4871609" cy="1623395"/>
          </a:xfrm>
          <a:prstGeom prst="rect">
            <a:avLst/>
          </a:prstGeom>
        </p:spPr>
      </p:pic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9F3F967F-B799-8425-A6E8-7D52A707AE7B}"/>
              </a:ext>
            </a:extLst>
          </p:cNvPr>
          <p:cNvSpPr>
            <a:spLocks noGrp="1"/>
          </p:cNvSpPr>
          <p:nvPr>
            <p:ph type="ftr" sz="quarter" idx="3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Raytheon Company - Approved for Public Disclosure</a:t>
            </a:r>
          </a:p>
        </p:txBody>
      </p:sp>
    </p:spTree>
    <p:extLst>
      <p:ext uri="{BB962C8B-B14F-4D97-AF65-F5344CB8AC3E}">
        <p14:creationId xmlns:p14="http://schemas.microsoft.com/office/powerpoint/2010/main" val="11374792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D0EA16-6397-9934-990E-25DE94ED30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Title 447">
            <a:extLst>
              <a:ext uri="{FF2B5EF4-FFF2-40B4-BE49-F238E27FC236}">
                <a16:creationId xmlns:a16="http://schemas.microsoft.com/office/drawing/2014/main" id="{D7B841E4-6036-1694-B2B1-761BBFBD0E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Networks for DoA Estimation</a:t>
            </a:r>
          </a:p>
        </p:txBody>
      </p:sp>
      <p:sp>
        <p:nvSpPr>
          <p:cNvPr id="449" name="Text Placeholder 448">
            <a:extLst>
              <a:ext uri="{FF2B5EF4-FFF2-40B4-BE49-F238E27FC236}">
                <a16:creationId xmlns:a16="http://schemas.microsoft.com/office/drawing/2014/main" id="{1B3318FF-A27F-E2AE-46A1-E4FF961B596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3C8023B-B3E5-9629-A899-25A34A81DA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7165E6F-54ED-4977-A15E-D44BE7238A65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08922898-FCC8-79A9-42D4-B697B7ED087A}"/>
              </a:ext>
            </a:extLst>
          </p:cNvPr>
          <p:cNvSpPr>
            <a:spLocks noGrp="1"/>
          </p:cNvSpPr>
          <p:nvPr>
            <p:ph type="ftr" sz="quarter" idx="3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Raytheon Company - Approved for Public Disclosure</a:t>
            </a:r>
          </a:p>
        </p:txBody>
      </p:sp>
    </p:spTree>
    <p:extLst>
      <p:ext uri="{BB962C8B-B14F-4D97-AF65-F5344CB8AC3E}">
        <p14:creationId xmlns:p14="http://schemas.microsoft.com/office/powerpoint/2010/main" val="16440285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67508C-E5BF-EB48-72B6-5833C2334B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Rectangle 473">
            <a:extLst>
              <a:ext uri="{FF2B5EF4-FFF2-40B4-BE49-F238E27FC236}">
                <a16:creationId xmlns:a16="http://schemas.microsoft.com/office/drawing/2014/main" id="{6716841A-8C2C-4FFC-8311-4D139584F6C1}"/>
              </a:ext>
            </a:extLst>
          </p:cNvPr>
          <p:cNvSpPr/>
          <p:nvPr/>
        </p:nvSpPr>
        <p:spPr>
          <a:xfrm>
            <a:off x="6127882" y="3412617"/>
            <a:ext cx="5369173" cy="2335883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9" name="Rectangle 468">
            <a:extLst>
              <a:ext uri="{FF2B5EF4-FFF2-40B4-BE49-F238E27FC236}">
                <a16:creationId xmlns:a16="http://schemas.microsoft.com/office/drawing/2014/main" id="{72D9D344-CA41-341B-B9EC-29237B70BCA3}"/>
              </a:ext>
            </a:extLst>
          </p:cNvPr>
          <p:cNvSpPr/>
          <p:nvPr/>
        </p:nvSpPr>
        <p:spPr>
          <a:xfrm>
            <a:off x="6127883" y="924532"/>
            <a:ext cx="5369173" cy="2396364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6" name="Title 455">
            <a:extLst>
              <a:ext uri="{FF2B5EF4-FFF2-40B4-BE49-F238E27FC236}">
                <a16:creationId xmlns:a16="http://schemas.microsoft.com/office/drawing/2014/main" id="{0F072956-2FA3-5E0B-8E50-1BE5CB1C9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Neural Networks for DoA Estimation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7" name="Text Placeholder 456">
                <a:extLst>
                  <a:ext uri="{FF2B5EF4-FFF2-40B4-BE49-F238E27FC236}">
                    <a16:creationId xmlns:a16="http://schemas.microsoft.com/office/drawing/2014/main" id="{7B7EF6F9-555E-2A37-4F93-8D2DFC1BED73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895156" y="998337"/>
                <a:ext cx="4936236" cy="3057661"/>
              </a:xfrm>
            </p:spPr>
            <p:txBody>
              <a:bodyPr/>
              <a:lstStyle/>
              <a:p>
                <a:r>
                  <a:rPr lang="en-US" sz="1400" dirty="0"/>
                  <a:t>Neural networks are universal approximators </a:t>
                </a:r>
              </a:p>
              <a:p>
                <a:pPr lvl="1"/>
                <a:r>
                  <a:rPr lang="en-US" sz="1200" dirty="0"/>
                  <a:t>Given a continuous function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200" dirty="0"/>
                  <a:t> and some </a:t>
                </a:r>
                <a14:m>
                  <m:oMath xmlns:m="http://schemas.openxmlformats.org/officeDocument/2006/math">
                    <m:r>
                      <a:rPr lang="en-US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sz="1200" dirty="0"/>
                  <a:t>, there exists a neural network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200" dirty="0"/>
                  <a:t> with a single hidden layer such that </a:t>
                </a:r>
                <a14:m>
                  <m:oMath xmlns:m="http://schemas.openxmlformats.org/officeDocument/2006/math">
                    <m:r>
                      <a:rPr lang="en-US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d>
                      <m:dPr>
                        <m:begChr m:val="|"/>
                        <m:endChr m:val="|"/>
                        <m:ctrlPr>
                          <a:rPr lang="en-US" sz="12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&lt;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endParaRPr lang="en-US" sz="1200" dirty="0"/>
              </a:p>
              <a:p>
                <a:r>
                  <a:rPr lang="en-US" sz="1400" dirty="0"/>
                  <a:t>Deep networks with many layers and have shown strong, </a:t>
                </a:r>
                <a:r>
                  <a:rPr lang="en-US" sz="1400" i="1" u="sng" dirty="0"/>
                  <a:t>potentially</a:t>
                </a:r>
                <a:r>
                  <a:rPr lang="en-US" sz="1400" b="1" dirty="0"/>
                  <a:t> </a:t>
                </a:r>
                <a:r>
                  <a:rPr lang="en-US" sz="1400" dirty="0"/>
                  <a:t>unlimited discriminative power</a:t>
                </a:r>
              </a:p>
              <a:p>
                <a:endParaRPr lang="en-US" sz="1400" dirty="0"/>
              </a:p>
              <a:p>
                <a:pPr marL="0" indent="0">
                  <a:buNone/>
                </a:pPr>
                <a:r>
                  <a:rPr lang="en-US" sz="1400" b="1" u="sng" dirty="0"/>
                  <a:t>Utilizing N.N.s for DoA Estimation</a:t>
                </a:r>
              </a:p>
              <a:p>
                <a:r>
                  <a:rPr lang="en-US" sz="1400" dirty="0"/>
                  <a:t>A mapping can be defined </a:t>
                </a:r>
              </a:p>
              <a:p>
                <a:pPr marL="233362" lvl="1" indent="0">
                  <a:buNone/>
                </a:pPr>
                <a:endParaRPr lang="en-US" sz="1400" dirty="0"/>
              </a:p>
              <a:p>
                <a:pPr marL="233362" lvl="1" indent="0">
                  <a:buNone/>
                </a:pPr>
                <a:r>
                  <a:rPr lang="en-US" sz="1400" dirty="0"/>
                  <a:t>between the DoA values </a:t>
                </a:r>
                <a14:m>
                  <m:oMath xmlns:m="http://schemas.openxmlformats.org/officeDocument/2006/math">
                    <m:r>
                      <a:rPr lang="en-US" sz="1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  <m:r>
                      <a:rPr lang="en-US" sz="1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sz="1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…,</m:t>
                        </m:r>
                        <m:sSub>
                          <m:sSubPr>
                            <m:ctrlPr>
                              <a:rPr lang="en-US" sz="1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𝑴</m:t>
                            </m:r>
                          </m:sub>
                        </m:sSub>
                      </m:e>
                    </m:d>
                    <m:r>
                      <a:rPr lang="en-US" sz="1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ϵ</m:t>
                    </m:r>
                  </m:oMath>
                </a14:m>
                <a:r>
                  <a:rPr lang="en-US" sz="1400" b="1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𝚯</m:t>
                    </m:r>
                  </m:oMath>
                </a14:m>
                <a:r>
                  <a:rPr lang="en-US" sz="1400" b="1" dirty="0"/>
                  <a:t> </a:t>
                </a:r>
                <a:r>
                  <a:rPr lang="en-US" sz="1400" dirty="0"/>
                  <a:t>and the array data </a:t>
                </a:r>
                <a:r>
                  <a:rPr lang="en-US" sz="1400" b="1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x</a:t>
                </a:r>
                <a:r>
                  <a:rPr lang="en-US" sz="140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ϵ</m:t>
                    </m:r>
                    <m:r>
                      <a:rPr lang="en-US" sz="1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𝚺</m:t>
                    </m:r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457" name="Text Placeholder 456">
                <a:extLst>
                  <a:ext uri="{FF2B5EF4-FFF2-40B4-BE49-F238E27FC236}">
                    <a16:creationId xmlns:a16="http://schemas.microsoft.com/office/drawing/2014/main" id="{7B7EF6F9-555E-2A37-4F93-8D2DFC1BED7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895156" y="998337"/>
                <a:ext cx="4936236" cy="3057661"/>
              </a:xfrm>
              <a:blipFill>
                <a:blip r:embed="rId4"/>
                <a:stretch>
                  <a:fillRect l="-2222" t="-1796" b="-19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8" name="Text Placeholder 457">
            <a:extLst>
              <a:ext uri="{FF2B5EF4-FFF2-40B4-BE49-F238E27FC236}">
                <a16:creationId xmlns:a16="http://schemas.microsoft.com/office/drawing/2014/main" id="{3C7FA392-D3B8-2C82-D30A-52F7ABF6A95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Neural Networks Have Wide Applicability in Signal Processing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4A2674F-2B1E-1A86-6068-A9EA397519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7165E6F-54ED-4977-A15E-D44BE7238A65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465" name="Picture 2">
            <a:extLst>
              <a:ext uri="{FF2B5EF4-FFF2-40B4-BE49-F238E27FC236}">
                <a16:creationId xmlns:a16="http://schemas.microsoft.com/office/drawing/2014/main" id="{FD12F2E8-F676-1A43-2A86-6BA88435A3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48" b="861"/>
          <a:stretch/>
        </p:blipFill>
        <p:spPr bwMode="auto">
          <a:xfrm>
            <a:off x="6425840" y="1184816"/>
            <a:ext cx="4488849" cy="2136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66" name="TextBox 465">
                <a:extLst>
                  <a:ext uri="{FF2B5EF4-FFF2-40B4-BE49-F238E27FC236}">
                    <a16:creationId xmlns:a16="http://schemas.microsoft.com/office/drawing/2014/main" id="{0F98859C-8853-073D-41DE-383CB72A6299}"/>
                  </a:ext>
                </a:extLst>
              </p:cNvPr>
              <p:cNvSpPr txBox="1"/>
              <p:nvPr/>
            </p:nvSpPr>
            <p:spPr>
              <a:xfrm>
                <a:off x="9148036" y="2680444"/>
                <a:ext cx="200443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𝑦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𝑓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(</m:t>
                    </m:r>
                    <m:r>
                      <a:rPr kumimoji="0" lang="en-US" sz="1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𝑾𝒙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+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𝑏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)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 </a:t>
                </a:r>
              </a:p>
            </p:txBody>
          </p:sp>
        </mc:Choice>
        <mc:Fallback xmlns="">
          <p:sp>
            <p:nvSpPr>
              <p:cNvPr id="466" name="TextBox 465">
                <a:extLst>
                  <a:ext uri="{FF2B5EF4-FFF2-40B4-BE49-F238E27FC236}">
                    <a16:creationId xmlns:a16="http://schemas.microsoft.com/office/drawing/2014/main" id="{0F98859C-8853-073D-41DE-383CB72A62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8036" y="2680444"/>
                <a:ext cx="2004432" cy="369332"/>
              </a:xfrm>
              <a:prstGeom prst="rect">
                <a:avLst/>
              </a:prstGeom>
              <a:blipFill>
                <a:blip r:embed="rId6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0" name="TextBox 469">
            <a:extLst>
              <a:ext uri="{FF2B5EF4-FFF2-40B4-BE49-F238E27FC236}">
                <a16:creationId xmlns:a16="http://schemas.microsoft.com/office/drawing/2014/main" id="{6172F88C-F665-1EF5-4850-A6462CA8D74B}"/>
              </a:ext>
            </a:extLst>
          </p:cNvPr>
          <p:cNvSpPr txBox="1"/>
          <p:nvPr/>
        </p:nvSpPr>
        <p:spPr>
          <a:xfrm>
            <a:off x="6127882" y="881306"/>
            <a:ext cx="33473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u="sng" dirty="0"/>
              <a:t>Basic Perceptron (Neuron) Operation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3" name="TextBox 472">
                <a:extLst>
                  <a:ext uri="{FF2B5EF4-FFF2-40B4-BE49-F238E27FC236}">
                    <a16:creationId xmlns:a16="http://schemas.microsoft.com/office/drawing/2014/main" id="{94DECE66-77DB-C5A5-FCA4-906A6FCFCC05}"/>
                  </a:ext>
                </a:extLst>
              </p:cNvPr>
              <p:cNvSpPr txBox="1"/>
              <p:nvPr/>
            </p:nvSpPr>
            <p:spPr>
              <a:xfrm>
                <a:off x="2039473" y="3217971"/>
                <a:ext cx="212600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1" i="0" smtClean="0">
                          <a:latin typeface="Cambria Math" panose="02040503050406030204" pitchFamily="18" charset="0"/>
                        </a:rPr>
                        <m:t>𝐆</m:t>
                      </m:r>
                      <m:r>
                        <a:rPr lang="en-US" sz="1800" b="1" i="0" smtClean="0">
                          <a:latin typeface="Cambria Math" panose="02040503050406030204" pitchFamily="18" charset="0"/>
                        </a:rPr>
                        <m:t> :  </m:t>
                      </m:r>
                      <m:r>
                        <a:rPr lang="en-US" sz="1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𝚯</m:t>
                      </m:r>
                      <m:r>
                        <a:rPr lang="en-US" sz="1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⟶ </m:t>
                      </m:r>
                      <m:r>
                        <a:rPr lang="en-US" sz="1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𝚺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73" name="TextBox 472">
                <a:extLst>
                  <a:ext uri="{FF2B5EF4-FFF2-40B4-BE49-F238E27FC236}">
                    <a16:creationId xmlns:a16="http://schemas.microsoft.com/office/drawing/2014/main" id="{94DECE66-77DB-C5A5-FCA4-906A6FCFCC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9473" y="3217971"/>
                <a:ext cx="2126002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2D389874-0F39-2DE3-6F9A-6E70129B93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4182" y="3635473"/>
            <a:ext cx="4598009" cy="2054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5" name="TextBox 474">
            <a:extLst>
              <a:ext uri="{FF2B5EF4-FFF2-40B4-BE49-F238E27FC236}">
                <a16:creationId xmlns:a16="http://schemas.microsoft.com/office/drawing/2014/main" id="{0F701663-52E6-D5C9-A1C1-B58445C3B8A2}"/>
              </a:ext>
            </a:extLst>
          </p:cNvPr>
          <p:cNvSpPr txBox="1"/>
          <p:nvPr/>
        </p:nvSpPr>
        <p:spPr>
          <a:xfrm>
            <a:off x="6127882" y="3393412"/>
            <a:ext cx="31406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u="sng" dirty="0"/>
              <a:t>Example of a Deep Neural Network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7" name="Text Placeholder 456">
                <a:extLst>
                  <a:ext uri="{FF2B5EF4-FFF2-40B4-BE49-F238E27FC236}">
                    <a16:creationId xmlns:a16="http://schemas.microsoft.com/office/drawing/2014/main" id="{B2C3AE0E-A96B-226D-0FBC-7004363085D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98877" y="4204229"/>
                <a:ext cx="4936236" cy="463331"/>
              </a:xfrm>
              <a:prstGeom prst="rect">
                <a:avLst/>
              </a:prstGeom>
              <a:noFill/>
            </p:spPr>
            <p:txBody>
              <a:bodyPr vert="horz" lIns="0" tIns="0" rIns="182880" bIns="0" rtlCol="0">
                <a:noAutofit/>
              </a:bodyPr>
              <a:lstStyle>
                <a:lvl1pPr marL="219456" indent="-219456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Pct val="100000"/>
                  <a:buFont typeface="Arial" panose="020B0604020202020204" pitchFamily="34" charset="0"/>
                  <a:buChar char="•"/>
                  <a:defRPr lang="en-US" sz="1800" kern="1200" baseline="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38150" indent="-204788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Pct val="100000"/>
                  <a:buFont typeface="Arial" panose="020B0604020202020204" pitchFamily="34" charset="0"/>
                  <a:buChar char="–"/>
                  <a:defRPr lang="en-US" sz="18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90563" indent="-233363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Pct val="100000"/>
                  <a:buFont typeface="Arial" panose="020B0604020202020204" pitchFamily="34" charset="0"/>
                  <a:buChar char="•"/>
                  <a:defRPr lang="en-US" sz="18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914400" indent="-223838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Pct val="100000"/>
                  <a:buFont typeface="Arial" panose="020B0604020202020204" pitchFamily="34" charset="0"/>
                  <a:buChar char="–"/>
                  <a:defRPr lang="en-US" sz="18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147763" indent="-233363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Pct val="100000"/>
                  <a:buFont typeface="Arial" panose="020B0604020202020204" pitchFamily="34" charset="0"/>
                  <a:buChar char="•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400" dirty="0"/>
                  <a:t>The DoA Estimation problem is defined as the retrieval </a:t>
                </a:r>
                <a14:m>
                  <m:oMath xmlns:m="http://schemas.openxmlformats.org/officeDocument/2006/math">
                    <m:r>
                      <a:rPr lang="en-US" sz="1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  <m:r>
                      <a:rPr lang="en-US" sz="1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400" dirty="0"/>
                  <a:t> starting from the knowledge of </a:t>
                </a:r>
                <a:r>
                  <a:rPr lang="en-US" sz="1400" b="1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x ,</a:t>
                </a:r>
                <a:r>
                  <a:rPr lang="en-US" sz="1400" dirty="0"/>
                  <a:t> as seen in the  inverse mapping</a:t>
                </a:r>
                <a:endParaRPr lang="el-GR" sz="1600" dirty="0"/>
              </a:p>
            </p:txBody>
          </p:sp>
        </mc:Choice>
        <mc:Fallback xmlns="">
          <p:sp>
            <p:nvSpPr>
              <p:cNvPr id="477" name="Text Placeholder 456">
                <a:extLst>
                  <a:ext uri="{FF2B5EF4-FFF2-40B4-BE49-F238E27FC236}">
                    <a16:creationId xmlns:a16="http://schemas.microsoft.com/office/drawing/2014/main" id="{B2C3AE0E-A96B-226D-0FBC-7004363085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877" y="4204229"/>
                <a:ext cx="4936236" cy="463331"/>
              </a:xfrm>
              <a:prstGeom prst="rect">
                <a:avLst/>
              </a:prstGeom>
              <a:blipFill>
                <a:blip r:embed="rId9"/>
                <a:stretch>
                  <a:fillRect l="-1975" t="-13158" b="-618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9" name="TextBox 478">
                <a:extLst>
                  <a:ext uri="{FF2B5EF4-FFF2-40B4-BE49-F238E27FC236}">
                    <a16:creationId xmlns:a16="http://schemas.microsoft.com/office/drawing/2014/main" id="{E10835A5-89C3-D55A-8B4B-D86E11B023E4}"/>
                  </a:ext>
                </a:extLst>
              </p:cNvPr>
              <p:cNvSpPr txBox="1"/>
              <p:nvPr/>
            </p:nvSpPr>
            <p:spPr>
              <a:xfrm>
                <a:off x="2001373" y="4740203"/>
                <a:ext cx="216408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1" i="0" smtClean="0">
                          <a:latin typeface="Cambria Math" panose="02040503050406030204" pitchFamily="18" charset="0"/>
                        </a:rPr>
                        <m:t>𝐅</m:t>
                      </m:r>
                      <m:r>
                        <a:rPr lang="en-US" sz="1800" b="1" i="0" smtClean="0">
                          <a:latin typeface="Cambria Math" panose="02040503050406030204" pitchFamily="18" charset="0"/>
                        </a:rPr>
                        <m:t> :</m:t>
                      </m:r>
                      <m:r>
                        <a:rPr lang="en-US" sz="1800" b="1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𝚺</m:t>
                      </m:r>
                      <m:r>
                        <a:rPr lang="en-US" sz="1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⟶</m:t>
                      </m:r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𝚯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79" name="TextBox 478">
                <a:extLst>
                  <a:ext uri="{FF2B5EF4-FFF2-40B4-BE49-F238E27FC236}">
                    <a16:creationId xmlns:a16="http://schemas.microsoft.com/office/drawing/2014/main" id="{E10835A5-89C3-D55A-8B4B-D86E11B023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1373" y="4740203"/>
                <a:ext cx="2164080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24" name="Text Placeholder 456">
            <a:extLst>
              <a:ext uri="{FF2B5EF4-FFF2-40B4-BE49-F238E27FC236}">
                <a16:creationId xmlns:a16="http://schemas.microsoft.com/office/drawing/2014/main" id="{161C4285-B28A-F880-AF86-B86C8A13AB59}"/>
              </a:ext>
            </a:extLst>
          </p:cNvPr>
          <p:cNvSpPr txBox="1">
            <a:spLocks/>
          </p:cNvSpPr>
          <p:nvPr/>
        </p:nvSpPr>
        <p:spPr>
          <a:xfrm>
            <a:off x="798877" y="5226795"/>
            <a:ext cx="4936236" cy="463331"/>
          </a:xfrm>
          <a:prstGeom prst="rect">
            <a:avLst/>
          </a:prstGeom>
          <a:noFill/>
        </p:spPr>
        <p:txBody>
          <a:bodyPr vert="horz" lIns="0" tIns="0" rIns="182880" bIns="0" rtlCol="0">
            <a:noAutofit/>
          </a:bodyPr>
          <a:lstStyle>
            <a:lvl1pPr marL="219456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  <a:defRPr lang="en-US" sz="1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8150" indent="-2047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–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90563" indent="-2333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383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–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7763" indent="-2333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AI/ML, more specifically Neural Networks, can be used to estimate this inverse mapping.</a:t>
            </a:r>
            <a:endParaRPr lang="el-GR" sz="1600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0065C889-AAD3-CE60-D414-8EDB49A05B25}"/>
              </a:ext>
            </a:extLst>
          </p:cNvPr>
          <p:cNvSpPr>
            <a:spLocks noGrp="1"/>
          </p:cNvSpPr>
          <p:nvPr>
            <p:ph type="ftr" sz="quarter" idx="3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Raytheon Company - Approved for Public Disclosure</a:t>
            </a:r>
          </a:p>
        </p:txBody>
      </p:sp>
    </p:spTree>
    <p:extLst>
      <p:ext uri="{BB962C8B-B14F-4D97-AF65-F5344CB8AC3E}">
        <p14:creationId xmlns:p14="http://schemas.microsoft.com/office/powerpoint/2010/main" val="42148917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38426E-0F23-BD0E-24F4-FBFBB6FA26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Title 455">
            <a:extLst>
              <a:ext uri="{FF2B5EF4-FFF2-40B4-BE49-F238E27FC236}">
                <a16:creationId xmlns:a16="http://schemas.microsoft.com/office/drawing/2014/main" id="{77D95834-DCFA-1EAC-8816-3C800F23B4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Based Deep Learning</a:t>
            </a:r>
          </a:p>
        </p:txBody>
      </p:sp>
      <p:sp>
        <p:nvSpPr>
          <p:cNvPr id="458" name="Text Placeholder 457">
            <a:extLst>
              <a:ext uri="{FF2B5EF4-FFF2-40B4-BE49-F238E27FC236}">
                <a16:creationId xmlns:a16="http://schemas.microsoft.com/office/drawing/2014/main" id="{645B8DF7-0546-6B3D-D53C-A3AEEF889D8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Model Based Deep Learning Combines The Benefits of Both Approaches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6D70D8-A58B-5967-8D1A-DEA0FB55EA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7165E6F-54ED-4977-A15E-D44BE7238A65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DB7CA3-2756-D5B2-C9E1-E1E67A8BD2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2526" y="842236"/>
            <a:ext cx="9425233" cy="4860594"/>
          </a:xfrm>
          <a:prstGeom prst="rect">
            <a:avLst/>
          </a:prstGeom>
        </p:spPr>
      </p:pic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C5D6456C-4083-4DE1-4D5C-84EBD732A475}"/>
              </a:ext>
            </a:extLst>
          </p:cNvPr>
          <p:cNvSpPr>
            <a:spLocks noGrp="1"/>
          </p:cNvSpPr>
          <p:nvPr>
            <p:ph type="ftr" sz="quarter" idx="3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Raytheon Company - Approved for Public Disclosure</a:t>
            </a:r>
          </a:p>
        </p:txBody>
      </p:sp>
    </p:spTree>
    <p:extLst>
      <p:ext uri="{BB962C8B-B14F-4D97-AF65-F5344CB8AC3E}">
        <p14:creationId xmlns:p14="http://schemas.microsoft.com/office/powerpoint/2010/main" val="15026460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Title 455">
            <a:extLst>
              <a:ext uri="{FF2B5EF4-FFF2-40B4-BE49-F238E27FC236}">
                <a16:creationId xmlns:a16="http://schemas.microsoft.com/office/drawing/2014/main" id="{E379FD07-3C72-2B3F-B3FA-AA0166837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Us: Raytheon Technologies (RTX)</a:t>
            </a:r>
          </a:p>
        </p:txBody>
      </p:sp>
      <p:sp>
        <p:nvSpPr>
          <p:cNvPr id="457" name="Text Placeholder 456">
            <a:extLst>
              <a:ext uri="{FF2B5EF4-FFF2-40B4-BE49-F238E27FC236}">
                <a16:creationId xmlns:a16="http://schemas.microsoft.com/office/drawing/2014/main" id="{F6244C40-B306-B7B5-E073-363F05CDB41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90933" y="1143000"/>
            <a:ext cx="4094427" cy="4332767"/>
          </a:xfrm>
        </p:spPr>
        <p:txBody>
          <a:bodyPr/>
          <a:lstStyle/>
          <a:p>
            <a:r>
              <a:rPr lang="en-US" dirty="0"/>
              <a:t>Three main business units</a:t>
            </a:r>
          </a:p>
          <a:p>
            <a:pPr lvl="1"/>
            <a:r>
              <a:rPr lang="en-US" dirty="0"/>
              <a:t>Collins Aerospace</a:t>
            </a:r>
          </a:p>
          <a:p>
            <a:pPr lvl="2"/>
            <a:r>
              <a:rPr lang="en-US" sz="1050" dirty="0"/>
              <a:t>Specializes in advanced structures, avionics, interiors, mission systems, </a:t>
            </a:r>
            <a:r>
              <a:rPr lang="en-US" sz="1050" dirty="0" err="1"/>
              <a:t>etc</a:t>
            </a:r>
            <a:r>
              <a:rPr lang="en-US" sz="1050" dirty="0"/>
              <a:t> that serve the commercial, regional, business aviation and military sectors.</a:t>
            </a:r>
          </a:p>
          <a:p>
            <a:pPr lvl="1"/>
            <a:r>
              <a:rPr lang="en-US" dirty="0"/>
              <a:t>Pratt &amp; Whitney</a:t>
            </a:r>
          </a:p>
          <a:p>
            <a:pPr lvl="2"/>
            <a:r>
              <a:rPr lang="en-US" sz="1050" dirty="0"/>
              <a:t>Designs, manufactures, and services advanced aircraft engines and auxiliary power systems for commercial, military and business aircrafts.</a:t>
            </a:r>
          </a:p>
          <a:p>
            <a:pPr lvl="1"/>
            <a:r>
              <a:rPr lang="en-US" b="1" dirty="0"/>
              <a:t>Raytheon</a:t>
            </a:r>
          </a:p>
          <a:p>
            <a:pPr lvl="2"/>
            <a:r>
              <a:rPr lang="en-US" sz="1100" dirty="0"/>
              <a:t>Design, development, manufacturing and sustainment concentrations in weapons, defense systems, and military and commercial electronics.</a:t>
            </a:r>
          </a:p>
          <a:p>
            <a:pPr lvl="2"/>
            <a:r>
              <a:rPr lang="en-US" sz="1400" dirty="0"/>
              <a:t>67K+ Employees, 28K+ Engineers</a:t>
            </a:r>
          </a:p>
          <a:p>
            <a:pPr lvl="2"/>
            <a:r>
              <a:rPr lang="en-US" sz="1400" dirty="0"/>
              <a:t>Team spread across 58 countries</a:t>
            </a:r>
          </a:p>
          <a:p>
            <a:pPr lvl="2"/>
            <a:r>
              <a:rPr lang="en-US" sz="1400" dirty="0"/>
              <a:t>Worlds largest producer of guided missiles.</a:t>
            </a:r>
          </a:p>
        </p:txBody>
      </p:sp>
      <p:sp>
        <p:nvSpPr>
          <p:cNvPr id="458" name="Text Placeholder 457">
            <a:extLst>
              <a:ext uri="{FF2B5EF4-FFF2-40B4-BE49-F238E27FC236}">
                <a16:creationId xmlns:a16="http://schemas.microsoft.com/office/drawing/2014/main" id="{BB3E4FA3-C235-9898-B7F4-1983B574BA7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RTX Is A Global Provider Of Commercial And Defense Solutions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B6A8546-C09E-DCBD-B84D-31C95FEA9B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7165E6F-54ED-4977-A15E-D44BE7238A65}" type="slidenum">
              <a:rPr lang="en-US" smtClean="0"/>
              <a:pPr/>
              <a:t>2</a:t>
            </a:fld>
            <a:endParaRPr lang="en-US"/>
          </a:p>
        </p:txBody>
      </p:sp>
      <p:grpSp>
        <p:nvGrpSpPr>
          <p:cNvPr id="483" name="Group 482">
            <a:extLst>
              <a:ext uri="{FF2B5EF4-FFF2-40B4-BE49-F238E27FC236}">
                <a16:creationId xmlns:a16="http://schemas.microsoft.com/office/drawing/2014/main" id="{2A22F968-AF8C-605F-758E-355B0F17E25D}"/>
              </a:ext>
            </a:extLst>
          </p:cNvPr>
          <p:cNvGrpSpPr/>
          <p:nvPr/>
        </p:nvGrpSpPr>
        <p:grpSpPr>
          <a:xfrm>
            <a:off x="4960772" y="1631311"/>
            <a:ext cx="6535903" cy="3704375"/>
            <a:chOff x="5174887" y="1868198"/>
            <a:chExt cx="6535903" cy="370437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481" name="Picture 480">
              <a:extLst>
                <a:ext uri="{FF2B5EF4-FFF2-40B4-BE49-F238E27FC236}">
                  <a16:creationId xmlns:a16="http://schemas.microsoft.com/office/drawing/2014/main" id="{D557FBF3-1B1D-806A-E66D-736C1EE670B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r="24971"/>
            <a:stretch/>
          </p:blipFill>
          <p:spPr>
            <a:xfrm>
              <a:off x="5174887" y="1868198"/>
              <a:ext cx="6535903" cy="2487059"/>
            </a:xfrm>
            <a:prstGeom prst="rect">
              <a:avLst/>
            </a:prstGeom>
          </p:spPr>
        </p:pic>
        <p:pic>
          <p:nvPicPr>
            <p:cNvPr id="482" name="Picture 481">
              <a:extLst>
                <a:ext uri="{FF2B5EF4-FFF2-40B4-BE49-F238E27FC236}">
                  <a16:creationId xmlns:a16="http://schemas.microsoft.com/office/drawing/2014/main" id="{9BF5AB53-A876-3393-A2AB-16FDE589372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75322" b="50809"/>
            <a:stretch/>
          </p:blipFill>
          <p:spPr>
            <a:xfrm>
              <a:off x="9560987" y="4349161"/>
              <a:ext cx="2149803" cy="1223412"/>
            </a:xfrm>
            <a:prstGeom prst="rect">
              <a:avLst/>
            </a:prstGeom>
          </p:spPr>
        </p:pic>
      </p:grpSp>
      <p:sp>
        <p:nvSpPr>
          <p:cNvPr id="484" name="TextBox 483">
            <a:extLst>
              <a:ext uri="{FF2B5EF4-FFF2-40B4-BE49-F238E27FC236}">
                <a16:creationId xmlns:a16="http://schemas.microsoft.com/office/drawing/2014/main" id="{8074CC75-9C2C-A388-114E-D5BA8A337534}"/>
              </a:ext>
            </a:extLst>
          </p:cNvPr>
          <p:cNvSpPr txBox="1"/>
          <p:nvPr/>
        </p:nvSpPr>
        <p:spPr>
          <a:xfrm>
            <a:off x="7040002" y="1252684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Raytheon Capabilities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A0B386-3EF0-248B-DE91-FCB71CEE6A35}"/>
              </a:ext>
            </a:extLst>
          </p:cNvPr>
          <p:cNvSpPr>
            <a:spLocks noGrp="1"/>
          </p:cNvSpPr>
          <p:nvPr>
            <p:ph type="ftr" sz="quarter" idx="3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Raytheon Company - Approved for Public Disclosure</a:t>
            </a:r>
          </a:p>
        </p:txBody>
      </p:sp>
    </p:spTree>
    <p:extLst>
      <p:ext uri="{BB962C8B-B14F-4D97-AF65-F5344CB8AC3E}">
        <p14:creationId xmlns:p14="http://schemas.microsoft.com/office/powerpoint/2010/main" val="7070110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01B836-4BA3-DFD2-6E7B-3DF1D823B8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Rectangle 518">
            <a:extLst>
              <a:ext uri="{FF2B5EF4-FFF2-40B4-BE49-F238E27FC236}">
                <a16:creationId xmlns:a16="http://schemas.microsoft.com/office/drawing/2014/main" id="{F99D881C-652B-4962-0A4A-93E8F46C252B}"/>
              </a:ext>
            </a:extLst>
          </p:cNvPr>
          <p:cNvSpPr/>
          <p:nvPr/>
        </p:nvSpPr>
        <p:spPr>
          <a:xfrm>
            <a:off x="6251327" y="830690"/>
            <a:ext cx="5264016" cy="2145528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7DF33AC-2B89-5D03-F5E0-5BB0FCD483CF}"/>
              </a:ext>
            </a:extLst>
          </p:cNvPr>
          <p:cNvSpPr/>
          <p:nvPr/>
        </p:nvSpPr>
        <p:spPr>
          <a:xfrm>
            <a:off x="690934" y="3108960"/>
            <a:ext cx="10824410" cy="2646998"/>
          </a:xfrm>
          <a:prstGeom prst="rect">
            <a:avLst/>
          </a:prstGeom>
          <a:solidFill>
            <a:schemeClr val="bg2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2" name="Rectangle 451">
            <a:extLst>
              <a:ext uri="{FF2B5EF4-FFF2-40B4-BE49-F238E27FC236}">
                <a16:creationId xmlns:a16="http://schemas.microsoft.com/office/drawing/2014/main" id="{54BFCDA1-453A-5443-BAFE-DCD1A84255EF}"/>
              </a:ext>
            </a:extLst>
          </p:cNvPr>
          <p:cNvSpPr/>
          <p:nvPr/>
        </p:nvSpPr>
        <p:spPr>
          <a:xfrm>
            <a:off x="4572152" y="3935112"/>
            <a:ext cx="883768" cy="78811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6" name="Title 455">
            <a:extLst>
              <a:ext uri="{FF2B5EF4-FFF2-40B4-BE49-F238E27FC236}">
                <a16:creationId xmlns:a16="http://schemas.microsoft.com/office/drawing/2014/main" id="{44E461E0-7004-25D5-ED97-0CF36C853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COSnet: Complex Orthogonal Search Network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8" name="Text Placeholder 457">
                <a:extLst>
                  <a:ext uri="{FF2B5EF4-FFF2-40B4-BE49-F238E27FC236}">
                    <a16:creationId xmlns:a16="http://schemas.microsoft.com/office/drawing/2014/main" id="{CEF9563F-35F4-65C0-55F6-75DA1A66AA78}"/>
                  </a:ext>
                </a:extLst>
              </p:cNvPr>
              <p:cNvSpPr>
                <a:spLocks noGrp="1"/>
              </p:cNvSpPr>
              <p:nvPr>
                <p:ph type="body" sz="quarter" idx="15"/>
              </p:nvPr>
            </p:nvSpPr>
            <p:spPr>
              <a:xfrm>
                <a:off x="694944" y="5893460"/>
                <a:ext cx="10820399" cy="292388"/>
              </a:xfrm>
            </p:spPr>
            <p:txBody>
              <a:bodyPr/>
              <a:lstStyle/>
              <a:p>
                <a:r>
                  <a:rPr lang="en-US" sz="1400" dirty="0"/>
                  <a:t>COSnet “Learns” a Surrogate Matrix That Behaves Like the Noise Subspace Based Projection Matrix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𝐔</m:t>
                        </m:r>
                      </m:e>
                      <m:sub>
                        <m:r>
                          <a:rPr lang="en-US" sz="1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sSubSup>
                      <m:sSubSupPr>
                        <m:ctrlPr>
                          <a:rPr lang="en-US" sz="1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𝐔</m:t>
                        </m:r>
                      </m:e>
                      <m:sub>
                        <m:r>
                          <a:rPr lang="en-US" sz="1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  <m:sup>
                        <m:r>
                          <a:rPr lang="en-US" sz="1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bSup>
                  </m:oMath>
                </a14:m>
                <a:r>
                  <a:rPr lang="en-US" sz="1400" dirty="0"/>
                  <a:t> </a:t>
                </a:r>
              </a:p>
            </p:txBody>
          </p:sp>
        </mc:Choice>
        <mc:Fallback xmlns="">
          <p:sp>
            <p:nvSpPr>
              <p:cNvPr id="458" name="Text Placeholder 457">
                <a:extLst>
                  <a:ext uri="{FF2B5EF4-FFF2-40B4-BE49-F238E27FC236}">
                    <a16:creationId xmlns:a16="http://schemas.microsoft.com/office/drawing/2014/main" id="{CEF9563F-35F4-65C0-55F6-75DA1A66AA7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5"/>
              </p:nvPr>
            </p:nvSpPr>
            <p:spPr>
              <a:xfrm>
                <a:off x="694944" y="5893460"/>
                <a:ext cx="10820399" cy="292388"/>
              </a:xfrm>
              <a:blipFill>
                <a:blip r:embed="rId4"/>
                <a:stretch>
                  <a:fillRect t="-4167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873248F-B391-9E79-4BFB-320A2E2520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7165E6F-54ED-4977-A15E-D44BE7238A65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596E375-6ED0-1C8C-79B0-37571CF8DD7C}"/>
              </a:ext>
            </a:extLst>
          </p:cNvPr>
          <p:cNvSpPr txBox="1"/>
          <p:nvPr/>
        </p:nvSpPr>
        <p:spPr>
          <a:xfrm>
            <a:off x="676656" y="3108960"/>
            <a:ext cx="2313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latin typeface="Cambria Math" panose="02040503050406030204" pitchFamily="18" charset="0"/>
                <a:ea typeface="Cambria Math" panose="02040503050406030204" pitchFamily="18" charset="0"/>
              </a:rPr>
              <a:t>Network Architecture</a:t>
            </a:r>
          </a:p>
        </p:txBody>
      </p:sp>
      <p:sp>
        <p:nvSpPr>
          <p:cNvPr id="24" name="Cube 23">
            <a:extLst>
              <a:ext uri="{FF2B5EF4-FFF2-40B4-BE49-F238E27FC236}">
                <a16:creationId xmlns:a16="http://schemas.microsoft.com/office/drawing/2014/main" id="{F87FFB30-E410-4869-B298-071BD3E0C030}"/>
              </a:ext>
            </a:extLst>
          </p:cNvPr>
          <p:cNvSpPr/>
          <p:nvPr/>
        </p:nvSpPr>
        <p:spPr>
          <a:xfrm>
            <a:off x="1284827" y="3935112"/>
            <a:ext cx="804653" cy="807361"/>
          </a:xfrm>
          <a:prstGeom prst="cube">
            <a:avLst>
              <a:gd name="adj" fmla="val 6250"/>
            </a:avLst>
          </a:prstGeom>
          <a:solidFill>
            <a:schemeClr val="accent4">
              <a:lumMod val="40000"/>
              <a:lumOff val="60000"/>
            </a:schemeClr>
          </a:solidFill>
          <a:ln w="12700" cap="flat" cmpd="sng" algn="ctr">
            <a:solidFill>
              <a:srgbClr val="63666A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" name="TextBox 63">
            <a:extLst>
              <a:ext uri="{FF2B5EF4-FFF2-40B4-BE49-F238E27FC236}">
                <a16:creationId xmlns:a16="http://schemas.microsoft.com/office/drawing/2014/main" id="{F00693E9-A957-49FA-8C44-2D3505AE7EC4}"/>
              </a:ext>
            </a:extLst>
          </p:cNvPr>
          <p:cNvSpPr txBox="1"/>
          <p:nvPr/>
        </p:nvSpPr>
        <p:spPr>
          <a:xfrm>
            <a:off x="1350329" y="3482607"/>
            <a:ext cx="575391" cy="3046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Input</a:t>
            </a:r>
          </a:p>
        </p:txBody>
      </p:sp>
      <p:sp>
        <p:nvSpPr>
          <p:cNvPr id="26" name="TextBox 83">
            <a:extLst>
              <a:ext uri="{FF2B5EF4-FFF2-40B4-BE49-F238E27FC236}">
                <a16:creationId xmlns:a16="http://schemas.microsoft.com/office/drawing/2014/main" id="{3DD35B7C-1F3D-4CCB-A7DA-84274FF2A7A5}"/>
              </a:ext>
            </a:extLst>
          </p:cNvPr>
          <p:cNvSpPr txBox="1"/>
          <p:nvPr/>
        </p:nvSpPr>
        <p:spPr>
          <a:xfrm>
            <a:off x="1287135" y="4731657"/>
            <a:ext cx="7970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Dim: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(N x N x 1)</a:t>
            </a:r>
          </a:p>
        </p:txBody>
      </p:sp>
      <p:sp>
        <p:nvSpPr>
          <p:cNvPr id="27" name="TextBox 96">
            <a:extLst>
              <a:ext uri="{FF2B5EF4-FFF2-40B4-BE49-F238E27FC236}">
                <a16:creationId xmlns:a16="http://schemas.microsoft.com/office/drawing/2014/main" id="{E6EE14DD-7C50-402B-B813-1570BC1AF889}"/>
              </a:ext>
            </a:extLst>
          </p:cNvPr>
          <p:cNvSpPr txBox="1"/>
          <p:nvPr/>
        </p:nvSpPr>
        <p:spPr>
          <a:xfrm>
            <a:off x="703306" y="5151064"/>
            <a:ext cx="201592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Sample Correlation Matrix from a N-Element ULA (complex)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180B9D1-FC11-4C1C-A9B3-F603F02DB6C6}"/>
              </a:ext>
            </a:extLst>
          </p:cNvPr>
          <p:cNvSpPr/>
          <p:nvPr/>
        </p:nvSpPr>
        <p:spPr>
          <a:xfrm>
            <a:off x="2788919" y="3607694"/>
            <a:ext cx="2820778" cy="1572718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Trainable Layers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ECCD810A-DA14-D301-0B15-B06C928CBB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71946" y="3912499"/>
            <a:ext cx="748944" cy="819158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448" name="Straight Arrow Connector 447">
            <a:extLst>
              <a:ext uri="{FF2B5EF4-FFF2-40B4-BE49-F238E27FC236}">
                <a16:creationId xmlns:a16="http://schemas.microsoft.com/office/drawing/2014/main" id="{34C79EA9-3EEF-74C0-96F7-FA5072783857}"/>
              </a:ext>
            </a:extLst>
          </p:cNvPr>
          <p:cNvCxnSpPr>
            <a:stCxn id="24" idx="5"/>
            <a:endCxn id="30" idx="1"/>
          </p:cNvCxnSpPr>
          <p:nvPr/>
        </p:nvCxnSpPr>
        <p:spPr>
          <a:xfrm>
            <a:off x="2089480" y="4313647"/>
            <a:ext cx="1082466" cy="8431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0" name="Double Bracket 449">
            <a:extLst>
              <a:ext uri="{FF2B5EF4-FFF2-40B4-BE49-F238E27FC236}">
                <a16:creationId xmlns:a16="http://schemas.microsoft.com/office/drawing/2014/main" id="{2B748776-3CF4-DB1E-885A-40A7388DAD33}"/>
              </a:ext>
            </a:extLst>
          </p:cNvPr>
          <p:cNvSpPr/>
          <p:nvPr/>
        </p:nvSpPr>
        <p:spPr>
          <a:xfrm>
            <a:off x="4717502" y="4082184"/>
            <a:ext cx="567848" cy="499097"/>
          </a:xfrm>
          <a:prstGeom prst="bracketPair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1" name="TextBox 450">
                <a:extLst>
                  <a:ext uri="{FF2B5EF4-FFF2-40B4-BE49-F238E27FC236}">
                    <a16:creationId xmlns:a16="http://schemas.microsoft.com/office/drawing/2014/main" id="{DEB32168-3AC2-D0BC-702C-B4084129AB12}"/>
                  </a:ext>
                </a:extLst>
              </p:cNvPr>
              <p:cNvSpPr txBox="1"/>
              <p:nvPr/>
            </p:nvSpPr>
            <p:spPr>
              <a:xfrm>
                <a:off x="4799256" y="4101740"/>
                <a:ext cx="48609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51" name="TextBox 450">
                <a:extLst>
                  <a:ext uri="{FF2B5EF4-FFF2-40B4-BE49-F238E27FC236}">
                    <a16:creationId xmlns:a16="http://schemas.microsoft.com/office/drawing/2014/main" id="{DEB32168-3AC2-D0BC-702C-B4084129AB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9256" y="4101740"/>
                <a:ext cx="486094" cy="369332"/>
              </a:xfrm>
              <a:prstGeom prst="rect">
                <a:avLst/>
              </a:prstGeom>
              <a:blipFill>
                <a:blip r:embed="rId6"/>
                <a:stretch>
                  <a:fillRect l="-12500" r="-2500" b="-1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3" name="TextBox 83">
            <a:extLst>
              <a:ext uri="{FF2B5EF4-FFF2-40B4-BE49-F238E27FC236}">
                <a16:creationId xmlns:a16="http://schemas.microsoft.com/office/drawing/2014/main" id="{2EE7013F-C0F2-9FE9-1068-E3D4FF415FCD}"/>
              </a:ext>
            </a:extLst>
          </p:cNvPr>
          <p:cNvSpPr txBox="1"/>
          <p:nvPr/>
        </p:nvSpPr>
        <p:spPr>
          <a:xfrm>
            <a:off x="4658906" y="4750954"/>
            <a:ext cx="7970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Dim: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(N x N x 1)</a:t>
            </a:r>
          </a:p>
        </p:txBody>
      </p:sp>
      <p:sp>
        <p:nvSpPr>
          <p:cNvPr id="454" name="TextBox 96">
            <a:extLst>
              <a:ext uri="{FF2B5EF4-FFF2-40B4-BE49-F238E27FC236}">
                <a16:creationId xmlns:a16="http://schemas.microsoft.com/office/drawing/2014/main" id="{11E984DB-76B9-6975-8023-0A62FE5967FA}"/>
              </a:ext>
            </a:extLst>
          </p:cNvPr>
          <p:cNvSpPr txBox="1"/>
          <p:nvPr/>
        </p:nvSpPr>
        <p:spPr>
          <a:xfrm>
            <a:off x="2500832" y="5271691"/>
            <a:ext cx="201592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Arbitrary number/dimension of hidden layers</a:t>
            </a:r>
          </a:p>
        </p:txBody>
      </p:sp>
      <p:sp>
        <p:nvSpPr>
          <p:cNvPr id="461" name="TextBox 96">
            <a:extLst>
              <a:ext uri="{FF2B5EF4-FFF2-40B4-BE49-F238E27FC236}">
                <a16:creationId xmlns:a16="http://schemas.microsoft.com/office/drawing/2014/main" id="{54EC32BF-8284-F453-B324-EC87487163DD}"/>
              </a:ext>
            </a:extLst>
          </p:cNvPr>
          <p:cNvSpPr txBox="1"/>
          <p:nvPr/>
        </p:nvSpPr>
        <p:spPr>
          <a:xfrm>
            <a:off x="4406199" y="5269640"/>
            <a:ext cx="14423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Learned Output of Final Hidden Layer</a:t>
            </a:r>
          </a:p>
        </p:txBody>
      </p:sp>
      <p:cxnSp>
        <p:nvCxnSpPr>
          <p:cNvPr id="462" name="Straight Arrow Connector 461">
            <a:extLst>
              <a:ext uri="{FF2B5EF4-FFF2-40B4-BE49-F238E27FC236}">
                <a16:creationId xmlns:a16="http://schemas.microsoft.com/office/drawing/2014/main" id="{4D6BCF77-674C-571A-1FEC-95188EB9BFBC}"/>
              </a:ext>
            </a:extLst>
          </p:cNvPr>
          <p:cNvCxnSpPr>
            <a:cxnSpLocks/>
            <a:stCxn id="30" idx="3"/>
            <a:endCxn id="452" idx="1"/>
          </p:cNvCxnSpPr>
          <p:nvPr/>
        </p:nvCxnSpPr>
        <p:spPr>
          <a:xfrm>
            <a:off x="3920890" y="4322078"/>
            <a:ext cx="651262" cy="7091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8" name="Rectangle 467">
            <a:extLst>
              <a:ext uri="{FF2B5EF4-FFF2-40B4-BE49-F238E27FC236}">
                <a16:creationId xmlns:a16="http://schemas.microsoft.com/office/drawing/2014/main" id="{AF5C6249-4C90-5B69-1160-3B5F7218D827}"/>
              </a:ext>
            </a:extLst>
          </p:cNvPr>
          <p:cNvSpPr/>
          <p:nvPr/>
        </p:nvSpPr>
        <p:spPr>
          <a:xfrm>
            <a:off x="5992724" y="3646100"/>
            <a:ext cx="4179188" cy="1572718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Fixed Layers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481" name="Group 480">
            <a:extLst>
              <a:ext uri="{FF2B5EF4-FFF2-40B4-BE49-F238E27FC236}">
                <a16:creationId xmlns:a16="http://schemas.microsoft.com/office/drawing/2014/main" id="{5FDA9B9A-C99A-7908-5463-DB9B1E9FC8D4}"/>
              </a:ext>
            </a:extLst>
          </p:cNvPr>
          <p:cNvGrpSpPr/>
          <p:nvPr/>
        </p:nvGrpSpPr>
        <p:grpSpPr>
          <a:xfrm>
            <a:off x="6145433" y="3907891"/>
            <a:ext cx="2224127" cy="1169951"/>
            <a:chOff x="6360800" y="3899439"/>
            <a:chExt cx="2224127" cy="1169951"/>
          </a:xfrm>
        </p:grpSpPr>
        <p:sp>
          <p:nvSpPr>
            <p:cNvPr id="470" name="Rectangle: Rounded Corners 469">
              <a:extLst>
                <a:ext uri="{FF2B5EF4-FFF2-40B4-BE49-F238E27FC236}">
                  <a16:creationId xmlns:a16="http://schemas.microsoft.com/office/drawing/2014/main" id="{380E9E29-E85D-7559-57CF-94B6E93CFC5E}"/>
                </a:ext>
              </a:extLst>
            </p:cNvPr>
            <p:cNvSpPr/>
            <p:nvPr/>
          </p:nvSpPr>
          <p:spPr>
            <a:xfrm>
              <a:off x="6360800" y="3899439"/>
              <a:ext cx="1841100" cy="1169951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2" name="TextBox 471">
                  <a:extLst>
                    <a:ext uri="{FF2B5EF4-FFF2-40B4-BE49-F238E27FC236}">
                      <a16:creationId xmlns:a16="http://schemas.microsoft.com/office/drawing/2014/main" id="{C85168C1-7DA3-BAC7-6E1A-FB6E96F74041}"/>
                    </a:ext>
                  </a:extLst>
                </p:cNvPr>
                <p:cNvSpPr txBox="1"/>
                <p:nvPr/>
              </p:nvSpPr>
              <p:spPr>
                <a:xfrm>
                  <a:off x="6464922" y="3900772"/>
                  <a:ext cx="1751256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𝒁</m:t>
                          </m:r>
                        </m:e>
                      </m:d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a14:m>
                  <a:r>
                    <a:rPr lang="en-US" sz="18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472" name="TextBox 471">
                  <a:extLst>
                    <a:ext uri="{FF2B5EF4-FFF2-40B4-BE49-F238E27FC236}">
                      <a16:creationId xmlns:a16="http://schemas.microsoft.com/office/drawing/2014/main" id="{C85168C1-7DA3-BAC7-6E1A-FB6E96F7404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64922" y="3900772"/>
                  <a:ext cx="1751256" cy="369332"/>
                </a:xfrm>
                <a:prstGeom prst="rect">
                  <a:avLst/>
                </a:prstGeom>
                <a:blipFill>
                  <a:blip r:embed="rId7"/>
                  <a:stretch>
                    <a:fillRect b="-1475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3" name="TextBox 472">
                  <a:extLst>
                    <a:ext uri="{FF2B5EF4-FFF2-40B4-BE49-F238E27FC236}">
                      <a16:creationId xmlns:a16="http://schemas.microsoft.com/office/drawing/2014/main" id="{D785E8B2-46A9-BC39-7617-484965D1BEB6}"/>
                    </a:ext>
                  </a:extLst>
                </p:cNvPr>
                <p:cNvSpPr txBox="1"/>
                <p:nvPr/>
              </p:nvSpPr>
              <p:spPr>
                <a:xfrm>
                  <a:off x="6693610" y="4423901"/>
                  <a:ext cx="134517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p>
                        </m:s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𝒁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𝒂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73" name="TextBox 472">
                  <a:extLst>
                    <a:ext uri="{FF2B5EF4-FFF2-40B4-BE49-F238E27FC236}">
                      <a16:creationId xmlns:a16="http://schemas.microsoft.com/office/drawing/2014/main" id="{D785E8B2-46A9-BC39-7617-484965D1BEB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93610" y="4423901"/>
                  <a:ext cx="1345176" cy="276999"/>
                </a:xfrm>
                <a:prstGeom prst="rect">
                  <a:avLst/>
                </a:prstGeom>
                <a:blipFill>
                  <a:blip r:embed="rId8"/>
                  <a:stretch>
                    <a:fillRect l="-1818" t="-2174" r="-5909" b="-347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5" name="TextBox 474">
                  <a:extLst>
                    <a:ext uri="{FF2B5EF4-FFF2-40B4-BE49-F238E27FC236}">
                      <a16:creationId xmlns:a16="http://schemas.microsoft.com/office/drawing/2014/main" id="{9965ACAF-3976-C8BC-DADB-5893E207DF07}"/>
                    </a:ext>
                  </a:extLst>
                </p:cNvPr>
                <p:cNvSpPr txBox="1"/>
                <p:nvPr/>
              </p:nvSpPr>
              <p:spPr>
                <a:xfrm>
                  <a:off x="7228567" y="4786151"/>
                  <a:ext cx="1356360" cy="27699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𝒂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𝑨</m:t>
                      </m:r>
                    </m:oMath>
                  </a14:m>
                  <a:r>
                    <a:rPr lang="en-US" sz="1200" dirty="0"/>
                    <a:t> </a:t>
                  </a:r>
                </a:p>
              </p:txBody>
            </p:sp>
          </mc:Choice>
          <mc:Fallback xmlns="">
            <p:sp>
              <p:nvSpPr>
                <p:cNvPr id="475" name="TextBox 474">
                  <a:extLst>
                    <a:ext uri="{FF2B5EF4-FFF2-40B4-BE49-F238E27FC236}">
                      <a16:creationId xmlns:a16="http://schemas.microsoft.com/office/drawing/2014/main" id="{9965ACAF-3976-C8BC-DADB-5893E207DF0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28567" y="4786151"/>
                  <a:ext cx="1356360" cy="276999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77" name="Straight Connector 476">
              <a:extLst>
                <a:ext uri="{FF2B5EF4-FFF2-40B4-BE49-F238E27FC236}">
                  <a16:creationId xmlns:a16="http://schemas.microsoft.com/office/drawing/2014/main" id="{C698E1F0-C6B3-8E75-F9C2-D13E9FC78DC3}"/>
                </a:ext>
              </a:extLst>
            </p:cNvPr>
            <p:cNvCxnSpPr>
              <a:cxnSpLocks/>
            </p:cNvCxnSpPr>
            <p:nvPr/>
          </p:nvCxnSpPr>
          <p:spPr>
            <a:xfrm>
              <a:off x="6360800" y="4301691"/>
              <a:ext cx="1841100" cy="11935"/>
            </a:xfrm>
            <a:prstGeom prst="line">
              <a:avLst/>
            </a:prstGeom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2" name="TextBox 96">
            <a:extLst>
              <a:ext uri="{FF2B5EF4-FFF2-40B4-BE49-F238E27FC236}">
                <a16:creationId xmlns:a16="http://schemas.microsoft.com/office/drawing/2014/main" id="{960CB6FD-43B9-FE23-C1F2-6BC294ACA663}"/>
              </a:ext>
            </a:extLst>
          </p:cNvPr>
          <p:cNvSpPr txBox="1"/>
          <p:nvPr/>
        </p:nvSpPr>
        <p:spPr>
          <a:xfrm>
            <a:off x="5921733" y="5271691"/>
            <a:ext cx="221924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Assess orthogonality against steering vectors in set </a:t>
            </a:r>
            <a:r>
              <a:rPr kumimoji="0" lang="en-US" sz="1100" b="1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A</a:t>
            </a:r>
          </a:p>
        </p:txBody>
      </p:sp>
      <p:grpSp>
        <p:nvGrpSpPr>
          <p:cNvPr id="492" name="Group 491">
            <a:extLst>
              <a:ext uri="{FF2B5EF4-FFF2-40B4-BE49-F238E27FC236}">
                <a16:creationId xmlns:a16="http://schemas.microsoft.com/office/drawing/2014/main" id="{BEB37DF9-AE00-E582-C1E2-B3EC8C266687}"/>
              </a:ext>
            </a:extLst>
          </p:cNvPr>
          <p:cNvGrpSpPr/>
          <p:nvPr/>
        </p:nvGrpSpPr>
        <p:grpSpPr>
          <a:xfrm>
            <a:off x="8473736" y="3907891"/>
            <a:ext cx="1381112" cy="1169951"/>
            <a:chOff x="8218342" y="3901651"/>
            <a:chExt cx="1381112" cy="1169951"/>
          </a:xfrm>
        </p:grpSpPr>
        <p:grpSp>
          <p:nvGrpSpPr>
            <p:cNvPr id="484" name="Group 483">
              <a:extLst>
                <a:ext uri="{FF2B5EF4-FFF2-40B4-BE49-F238E27FC236}">
                  <a16:creationId xmlns:a16="http://schemas.microsoft.com/office/drawing/2014/main" id="{F2DEDC8F-1C6A-767B-50D0-1EE863FB336A}"/>
                </a:ext>
              </a:extLst>
            </p:cNvPr>
            <p:cNvGrpSpPr/>
            <p:nvPr/>
          </p:nvGrpSpPr>
          <p:grpSpPr>
            <a:xfrm>
              <a:off x="8218342" y="3901651"/>
              <a:ext cx="1381112" cy="1169951"/>
              <a:chOff x="6360800" y="3899439"/>
              <a:chExt cx="1855378" cy="1169951"/>
            </a:xfrm>
          </p:grpSpPr>
          <p:sp>
            <p:nvSpPr>
              <p:cNvPr id="485" name="Rectangle: Rounded Corners 484">
                <a:extLst>
                  <a:ext uri="{FF2B5EF4-FFF2-40B4-BE49-F238E27FC236}">
                    <a16:creationId xmlns:a16="http://schemas.microsoft.com/office/drawing/2014/main" id="{E817A80E-A529-77A8-1C2F-4DD5F572F23F}"/>
                  </a:ext>
                </a:extLst>
              </p:cNvPr>
              <p:cNvSpPr/>
              <p:nvPr/>
            </p:nvSpPr>
            <p:spPr>
              <a:xfrm>
                <a:off x="6360800" y="3899439"/>
                <a:ext cx="1841100" cy="1169951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381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86" name="TextBox 485">
                    <a:extLst>
                      <a:ext uri="{FF2B5EF4-FFF2-40B4-BE49-F238E27FC236}">
                        <a16:creationId xmlns:a16="http://schemas.microsoft.com/office/drawing/2014/main" id="{F0A8636D-C12E-027F-D137-BD738896E72B}"/>
                      </a:ext>
                    </a:extLst>
                  </p:cNvPr>
                  <p:cNvSpPr txBox="1"/>
                  <p:nvPr/>
                </p:nvSpPr>
                <p:spPr>
                  <a:xfrm>
                    <a:off x="6464922" y="3900772"/>
                    <a:ext cx="1751256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d>
                          <m:d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a14:m>
                    <a:r>
                      <a:rPr lang="en-US" sz="1800" dirty="0">
                        <a:solidFill>
                          <a:schemeClr val="tx1"/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486" name="TextBox 485">
                    <a:extLst>
                      <a:ext uri="{FF2B5EF4-FFF2-40B4-BE49-F238E27FC236}">
                        <a16:creationId xmlns:a16="http://schemas.microsoft.com/office/drawing/2014/main" id="{F0A8636D-C12E-027F-D137-BD738896E72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464922" y="3900772"/>
                    <a:ext cx="1751256" cy="369332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b="-1475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87" name="TextBox 486">
                <a:extLst>
                  <a:ext uri="{FF2B5EF4-FFF2-40B4-BE49-F238E27FC236}">
                    <a16:creationId xmlns:a16="http://schemas.microsoft.com/office/drawing/2014/main" id="{B945F037-8C4F-A0E6-53BD-6EE2C1F89C90}"/>
                  </a:ext>
                </a:extLst>
              </p:cNvPr>
              <p:cNvSpPr txBox="1"/>
              <p:nvPr/>
            </p:nvSpPr>
            <p:spPr>
              <a:xfrm>
                <a:off x="6594678" y="4423901"/>
                <a:ext cx="6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endParaRPr lang="en-US" dirty="0"/>
              </a:p>
            </p:txBody>
          </p:sp>
          <p:cxnSp>
            <p:nvCxnSpPr>
              <p:cNvPr id="489" name="Straight Connector 488">
                <a:extLst>
                  <a:ext uri="{FF2B5EF4-FFF2-40B4-BE49-F238E27FC236}">
                    <a16:creationId xmlns:a16="http://schemas.microsoft.com/office/drawing/2014/main" id="{C907F4A1-F019-EDEA-6E7A-A49556C4516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60800" y="4301691"/>
                <a:ext cx="1841100" cy="11935"/>
              </a:xfrm>
              <a:prstGeom prst="line">
                <a:avLst/>
              </a:prstGeom>
              <a:ln w="381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0" name="TextBox 489">
                  <a:extLst>
                    <a:ext uri="{FF2B5EF4-FFF2-40B4-BE49-F238E27FC236}">
                      <a16:creationId xmlns:a16="http://schemas.microsoft.com/office/drawing/2014/main" id="{E6E58A2A-2A53-8D3A-C4FB-12EC53F36F71}"/>
                    </a:ext>
                  </a:extLst>
                </p:cNvPr>
                <p:cNvSpPr txBox="1"/>
                <p:nvPr/>
              </p:nvSpPr>
              <p:spPr>
                <a:xfrm>
                  <a:off x="8392437" y="4505959"/>
                  <a:ext cx="1132682" cy="2884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𝑎𝑏𝑠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90" name="TextBox 489">
                  <a:extLst>
                    <a:ext uri="{FF2B5EF4-FFF2-40B4-BE49-F238E27FC236}">
                      <a16:creationId xmlns:a16="http://schemas.microsoft.com/office/drawing/2014/main" id="{E6E58A2A-2A53-8D3A-C4FB-12EC53F36F7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92437" y="4505959"/>
                  <a:ext cx="1132682" cy="288477"/>
                </a:xfrm>
                <a:prstGeom prst="rect">
                  <a:avLst/>
                </a:prstGeom>
                <a:blipFill>
                  <a:blip r:embed="rId11"/>
                  <a:stretch>
                    <a:fillRect l="-4324" t="-6250" r="-3784" b="-8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93" name="TextBox 96">
            <a:extLst>
              <a:ext uri="{FF2B5EF4-FFF2-40B4-BE49-F238E27FC236}">
                <a16:creationId xmlns:a16="http://schemas.microsoft.com/office/drawing/2014/main" id="{551D5668-7553-127D-A269-882255C2BA37}"/>
              </a:ext>
            </a:extLst>
          </p:cNvPr>
          <p:cNvSpPr txBox="1"/>
          <p:nvPr/>
        </p:nvSpPr>
        <p:spPr>
          <a:xfrm>
            <a:off x="8003803" y="5283836"/>
            <a:ext cx="221924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Performs reciprocal operation and converts output to be dB-like </a:t>
            </a:r>
            <a:endParaRPr kumimoji="0" lang="en-US" sz="1100" b="1" i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5" name="TextBox 494">
                <a:extLst>
                  <a:ext uri="{FF2B5EF4-FFF2-40B4-BE49-F238E27FC236}">
                    <a16:creationId xmlns:a16="http://schemas.microsoft.com/office/drawing/2014/main" id="{A0B8A1FE-0BAB-6A35-8377-82E76DB44BF2}"/>
                  </a:ext>
                </a:extLst>
              </p:cNvPr>
              <p:cNvSpPr txBox="1"/>
              <p:nvPr/>
            </p:nvSpPr>
            <p:spPr>
              <a:xfrm>
                <a:off x="1446090" y="1428090"/>
                <a:ext cx="3302324" cy="52187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6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kumimoji="0" lang="en-US" sz="16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0" lang="en-US" sz="16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kumimoji="0" lang="en-US" sz="16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kumimoji="0" lang="en-US" sz="16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0" lang="en-US" sz="16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kumimoji="0" lang="en-US" sz="16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0" lang="en-US" sz="1600" b="1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𝒂</m:t>
                              </m:r>
                              <m:d>
                                <m:dPr>
                                  <m:ctrlPr>
                                    <a:rPr kumimoji="0" lang="en-US" sz="16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sz="16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</m:e>
                            <m:sup>
                              <m:r>
                                <a:rPr kumimoji="0" lang="en-US" sz="16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𝐻</m:t>
                              </m:r>
                            </m:sup>
                          </m:sSup>
                          <m:d>
                            <m:dPr>
                              <m:ctrlPr>
                                <a:rPr kumimoji="0" lang="en-US" sz="16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0" lang="en-US" sz="16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1600" b="1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𝑼</m:t>
                                  </m:r>
                                </m:e>
                                <m:sub>
                                  <m:r>
                                    <a:rPr kumimoji="0" lang="en-US" sz="16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kumimoji="0" lang="en-US" sz="16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kumimoji="0" lang="en-US" sz="1600" b="1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𝑼</m:t>
                                  </m:r>
                                </m:e>
                                <m:sub>
                                  <m:r>
                                    <a:rPr kumimoji="0" lang="en-US" sz="16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  <m:sup>
                                  <m:r>
                                    <a:rPr kumimoji="0" lang="en-US" sz="16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𝐻</m:t>
                                  </m:r>
                                </m:sup>
                              </m:sSubSup>
                            </m:e>
                          </m:d>
                          <m:r>
                            <a:rPr kumimoji="0" lang="en-US" sz="1600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𝒂</m:t>
                          </m:r>
                          <m:r>
                            <a:rPr kumimoji="0" lang="en-US" sz="16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kumimoji="0" lang="en-US" sz="16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kumimoji="0" lang="en-US" sz="16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495" name="TextBox 494">
                <a:extLst>
                  <a:ext uri="{FF2B5EF4-FFF2-40B4-BE49-F238E27FC236}">
                    <a16:creationId xmlns:a16="http://schemas.microsoft.com/office/drawing/2014/main" id="{A0B8A1FE-0BAB-6A35-8377-82E76DB44B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6090" y="1428090"/>
                <a:ext cx="3302324" cy="521874"/>
              </a:xfrm>
              <a:prstGeom prst="rect">
                <a:avLst/>
              </a:prstGeom>
              <a:blipFill>
                <a:blip r:embed="rId12"/>
                <a:stretch>
                  <a:fillRect b="-11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6" name="TextBox 495">
                <a:extLst>
                  <a:ext uri="{FF2B5EF4-FFF2-40B4-BE49-F238E27FC236}">
                    <a16:creationId xmlns:a16="http://schemas.microsoft.com/office/drawing/2014/main" id="{640530A5-7077-5BE4-3C70-1B77A8FAF17D}"/>
                  </a:ext>
                </a:extLst>
              </p:cNvPr>
              <p:cNvSpPr txBox="1"/>
              <p:nvPr/>
            </p:nvSpPr>
            <p:spPr>
              <a:xfrm>
                <a:off x="1496932" y="2369129"/>
                <a:ext cx="3302324" cy="50629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6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kumimoji="0" lang="en-US" sz="16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0" lang="en-US" sz="16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kumimoji="0" lang="en-US" sz="16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0" lang="en-US" sz="1600" b="1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𝒂</m:t>
                              </m:r>
                              <m:d>
                                <m:dPr>
                                  <m:ctrlPr>
                                    <a:rPr kumimoji="0" lang="en-US" sz="16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sz="16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</m:e>
                            <m:sup>
                              <m:r>
                                <a:rPr kumimoji="0" lang="en-US" sz="16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𝐻</m:t>
                              </m:r>
                            </m:sup>
                          </m:sSup>
                          <m:d>
                            <m:dPr>
                              <m:ctrlPr>
                                <a:rPr kumimoji="0" lang="en-US" sz="16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0" lang="en-US" sz="16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1600" b="1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𝑿</m:t>
                                  </m:r>
                                </m:e>
                                <m:sub>
                                  <m:r>
                                    <a:rPr kumimoji="0" lang="en-US" sz="16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</m:e>
                          </m:d>
                          <m:r>
                            <a:rPr kumimoji="0" lang="en-US" sz="1600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𝒂</m:t>
                          </m:r>
                          <m:r>
                            <a:rPr kumimoji="0" lang="en-US" sz="16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kumimoji="0" lang="en-US" sz="16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kumimoji="0" lang="en-US" sz="16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496" name="TextBox 495">
                <a:extLst>
                  <a:ext uri="{FF2B5EF4-FFF2-40B4-BE49-F238E27FC236}">
                    <a16:creationId xmlns:a16="http://schemas.microsoft.com/office/drawing/2014/main" id="{640530A5-7077-5BE4-3C70-1B77A8FAF1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6932" y="2369129"/>
                <a:ext cx="3302324" cy="50629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7" name="Text Placeholder 6">
            <a:extLst>
              <a:ext uri="{FF2B5EF4-FFF2-40B4-BE49-F238E27FC236}">
                <a16:creationId xmlns:a16="http://schemas.microsoft.com/office/drawing/2014/main" id="{093D3686-5679-E508-8124-32800FE37E2C}"/>
              </a:ext>
            </a:extLst>
          </p:cNvPr>
          <p:cNvSpPr txBox="1">
            <a:spLocks/>
          </p:cNvSpPr>
          <p:nvPr/>
        </p:nvSpPr>
        <p:spPr>
          <a:xfrm>
            <a:off x="834579" y="1014384"/>
            <a:ext cx="4611046" cy="620477"/>
          </a:xfrm>
          <a:prstGeom prst="rect">
            <a:avLst/>
          </a:prstGeom>
          <a:noFill/>
        </p:spPr>
        <p:txBody>
          <a:bodyPr vert="horz" lIns="0" tIns="0" rIns="0" bIns="0" rtlCol="0" anchor="t">
            <a:noAutofit/>
          </a:bodyPr>
          <a:lstStyle>
            <a:lvl1pPr marL="219456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CE1126"/>
              </a:buClr>
              <a:buSzPct val="75000"/>
              <a:buFont typeface="Arial" panose="020B0604020202020204" pitchFamily="34" charset="0"/>
              <a:buChar char="•"/>
              <a:defRPr lang="en-US" sz="2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8912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–"/>
              <a:defRPr lang="en-US" sz="20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1792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75000"/>
              <a:buFont typeface="Arial" panose="020B0604020202020204" pitchFamily="34" charset="0"/>
              <a:buChar char="•"/>
              <a:defRPr lang="en-US" sz="20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1248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–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60704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75000"/>
              <a:buFont typeface="Arial" panose="020B0604020202020204" pitchFamily="34" charset="0"/>
              <a:buChar char="•"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9075" indent="-219075"/>
            <a:r>
              <a:rPr sz="1100" dirty="0">
                <a:solidFill>
                  <a:prstClr val="black"/>
                </a:solidFill>
                <a:cs typeface="Arial"/>
              </a:rPr>
              <a:t>This network attempts to loosely replicate the orthogonal search performed by MUSIC to find steering vectors which are orthogonal to the noise subspace. </a:t>
            </a:r>
          </a:p>
          <a:p>
            <a:pPr marL="0" indent="0">
              <a:buFont typeface="Arial" panose="020B0604020202020204" pitchFamily="34" charset="0"/>
              <a:buNone/>
            </a:pPr>
            <a:endParaRPr sz="1100" dirty="0">
              <a:solidFill>
                <a:prstClr val="black"/>
              </a:solidFill>
              <a:cs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8" name="Text Placeholder 6">
                <a:extLst>
                  <a:ext uri="{FF2B5EF4-FFF2-40B4-BE49-F238E27FC236}">
                    <a16:creationId xmlns:a16="http://schemas.microsoft.com/office/drawing/2014/main" id="{5E505773-DB0E-8B4E-6F65-452DF0D1FDF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15246" y="2098200"/>
                <a:ext cx="4574583" cy="306152"/>
              </a:xfrm>
              <a:prstGeom prst="rect">
                <a:avLst/>
              </a:prstGeom>
              <a:noFill/>
            </p:spPr>
            <p:txBody>
              <a:bodyPr vert="horz" lIns="0" tIns="0" rIns="0" bIns="0" rtlCol="0" anchor="t">
                <a:noAutofit/>
              </a:bodyPr>
              <a:lstStyle>
                <a:lvl1pPr marL="219456" indent="-219456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rgbClr val="CE1126"/>
                  </a:buClr>
                  <a:buSzPct val="75000"/>
                  <a:buFont typeface="Arial" panose="020B0604020202020204" pitchFamily="34" charset="0"/>
                  <a:buChar char="•"/>
                  <a:defRPr lang="en-US" sz="2800" kern="1200" baseline="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38912" indent="-219456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SzPct val="100000"/>
                  <a:buFont typeface="Arial" panose="020B0604020202020204" pitchFamily="34" charset="0"/>
                  <a:buChar char="–"/>
                  <a:defRPr lang="en-US" sz="2000" kern="1200" baseline="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21792" indent="-219456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2"/>
                  </a:buClr>
                  <a:buSzPct val="75000"/>
                  <a:buFont typeface="Arial" panose="020B0604020202020204" pitchFamily="34" charset="0"/>
                  <a:buChar char="•"/>
                  <a:defRPr lang="en-US" sz="2000" kern="1200" baseline="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841248" indent="-219456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SzPct val="100000"/>
                  <a:buFont typeface="Arial" panose="020B0604020202020204" pitchFamily="34" charset="0"/>
                  <a:buChar char="–"/>
                  <a:defRPr lang="en-US" sz="20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060704" indent="-219456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2"/>
                  </a:buClr>
                  <a:buSzPct val="75000"/>
                  <a:buFont typeface="Arial" panose="020B0604020202020204" pitchFamily="34" charset="0"/>
                  <a:buChar char="•"/>
                  <a:defRPr lang="en-US" sz="20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19075" marR="0" lvl="0" indent="-219075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rgbClr val="CE1126"/>
                  </a:buClr>
                  <a:buSzPct val="75000"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cs typeface="Arial"/>
                  </a:rPr>
                  <a:t>We will refer to the term 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0" lang="ar-AE" sz="11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0" lang="ar-AE" sz="11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ar-AE" sz="11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𝑼</m:t>
                            </m:r>
                          </m:e>
                          <m:sub>
                            <m:r>
                              <a:rPr kumimoji="0" lang="ar-AE" sz="11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  <m:sSubSup>
                          <m:sSubSupPr>
                            <m:ctrlPr>
                              <a:rPr kumimoji="0" lang="ar-AE" sz="11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0" lang="ar-AE" sz="11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𝑼</m:t>
                            </m:r>
                          </m:e>
                          <m:sub>
                            <m:r>
                              <a:rPr kumimoji="0" lang="ar-AE" sz="11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sub>
                          <m:sup>
                            <m:r>
                              <a:rPr kumimoji="0" lang="ar-AE" sz="11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𝐻</m:t>
                            </m:r>
                          </m:sup>
                        </m:sSubSup>
                      </m:e>
                    </m:d>
                  </m:oMath>
                </a14:m>
                <a:r>
                  <a:rPr kumimoji="0" lang="ar-AE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</a:rPr>
                  <a:t> </a:t>
                </a:r>
                <a:r>
                  <a:rPr kumimoji="0" 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cs typeface="Arial"/>
                  </a:rPr>
                  <a:t>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ar-AE" sz="11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ar-AE" sz="11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kumimoji="0" lang="ar-AE" sz="11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kumimoji="0" lang="en-US" sz="11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kumimoji="0" 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</a:rPr>
                  <a:t>which is the learned </a:t>
                </a:r>
                <a:r>
                  <a:rPr kumimoji="0" lang="en-US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</a:rPr>
                  <a:t>surrogate matrix.</a:t>
                </a:r>
                <a:endParaRPr kumimoji="0" lang="ar-AE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rgbClr val="CE1126"/>
                  </a:buClr>
                  <a:buSzPct val="75000"/>
                  <a:buFont typeface="Arial" panose="020B0604020202020204" pitchFamily="34" charset="0"/>
                  <a:buNone/>
                  <a:tabLst/>
                  <a:defRPr/>
                </a:pPr>
                <a:endParaRPr kumimoji="0" lang="ar-AE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</mc:Choice>
        <mc:Fallback xmlns="">
          <p:sp>
            <p:nvSpPr>
              <p:cNvPr id="498" name="Text Placeholder 6">
                <a:extLst>
                  <a:ext uri="{FF2B5EF4-FFF2-40B4-BE49-F238E27FC236}">
                    <a16:creationId xmlns:a16="http://schemas.microsoft.com/office/drawing/2014/main" id="{5E505773-DB0E-8B4E-6F65-452DF0D1FD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246" y="2098200"/>
                <a:ext cx="4574583" cy="306152"/>
              </a:xfrm>
              <a:prstGeom prst="rect">
                <a:avLst/>
              </a:prstGeom>
              <a:blipFill>
                <a:blip r:embed="rId14"/>
                <a:stretch>
                  <a:fillRect l="-1332" t="-14000" r="-2397" b="-4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9" name="Straight Arrow Connector 498">
            <a:extLst>
              <a:ext uri="{FF2B5EF4-FFF2-40B4-BE49-F238E27FC236}">
                <a16:creationId xmlns:a16="http://schemas.microsoft.com/office/drawing/2014/main" id="{12AFBA69-FEC6-7094-C222-CC44B86A7B0D}"/>
              </a:ext>
            </a:extLst>
          </p:cNvPr>
          <p:cNvCxnSpPr>
            <a:cxnSpLocks/>
          </p:cNvCxnSpPr>
          <p:nvPr/>
        </p:nvCxnSpPr>
        <p:spPr>
          <a:xfrm>
            <a:off x="5470198" y="4407958"/>
            <a:ext cx="660957" cy="0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3" name="Straight Arrow Connector 502">
            <a:extLst>
              <a:ext uri="{FF2B5EF4-FFF2-40B4-BE49-F238E27FC236}">
                <a16:creationId xmlns:a16="http://schemas.microsoft.com/office/drawing/2014/main" id="{04631C26-1DBD-DA64-79F0-2E516AA345A2}"/>
              </a:ext>
            </a:extLst>
          </p:cNvPr>
          <p:cNvCxnSpPr>
            <a:cxnSpLocks/>
          </p:cNvCxnSpPr>
          <p:nvPr/>
        </p:nvCxnSpPr>
        <p:spPr>
          <a:xfrm>
            <a:off x="7986533" y="4445936"/>
            <a:ext cx="487203" cy="0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8" name="Cube 507">
            <a:extLst>
              <a:ext uri="{FF2B5EF4-FFF2-40B4-BE49-F238E27FC236}">
                <a16:creationId xmlns:a16="http://schemas.microsoft.com/office/drawing/2014/main" id="{CF0320D2-1EE9-4997-8480-FC7C4701B608}"/>
              </a:ext>
            </a:extLst>
          </p:cNvPr>
          <p:cNvSpPr/>
          <p:nvPr/>
        </p:nvSpPr>
        <p:spPr>
          <a:xfrm>
            <a:off x="10644837" y="3787226"/>
            <a:ext cx="220260" cy="1183124"/>
          </a:xfrm>
          <a:prstGeom prst="cube">
            <a:avLst>
              <a:gd name="adj" fmla="val 35021"/>
            </a:avLst>
          </a:prstGeom>
          <a:solidFill>
            <a:srgbClr val="D9D9D6"/>
          </a:solidFill>
          <a:ln w="12700" cap="flat" cmpd="sng" algn="ctr">
            <a:solidFill>
              <a:srgbClr val="63666A"/>
            </a:solidFill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09" name="TextBox 63">
            <a:extLst>
              <a:ext uri="{FF2B5EF4-FFF2-40B4-BE49-F238E27FC236}">
                <a16:creationId xmlns:a16="http://schemas.microsoft.com/office/drawing/2014/main" id="{6FB4EC5C-DF77-0AF1-0009-BD01C2AE4EE2}"/>
              </a:ext>
            </a:extLst>
          </p:cNvPr>
          <p:cNvSpPr txBox="1"/>
          <p:nvPr/>
        </p:nvSpPr>
        <p:spPr>
          <a:xfrm>
            <a:off x="10316385" y="331282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Arial"/>
              </a:rPr>
              <a:t>Output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10" name="TextBox 96">
            <a:extLst>
              <a:ext uri="{FF2B5EF4-FFF2-40B4-BE49-F238E27FC236}">
                <a16:creationId xmlns:a16="http://schemas.microsoft.com/office/drawing/2014/main" id="{DB0AE493-6838-E081-9A8B-40D8617FC8A1}"/>
              </a:ext>
            </a:extLst>
          </p:cNvPr>
          <p:cNvSpPr txBox="1"/>
          <p:nvPr/>
        </p:nvSpPr>
        <p:spPr>
          <a:xfrm>
            <a:off x="9973436" y="5294989"/>
            <a:ext cx="178332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Estimated Spatial Spectrum by Network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1" name="TextBox 83">
                <a:extLst>
                  <a:ext uri="{FF2B5EF4-FFF2-40B4-BE49-F238E27FC236}">
                    <a16:creationId xmlns:a16="http://schemas.microsoft.com/office/drawing/2014/main" id="{B68C0545-2CDC-8CD3-8E80-22F910EAA282}"/>
                  </a:ext>
                </a:extLst>
              </p:cNvPr>
              <p:cNvSpPr txBox="1"/>
              <p:nvPr/>
            </p:nvSpPr>
            <p:spPr>
              <a:xfrm>
                <a:off x="10434460" y="4972405"/>
                <a:ext cx="60535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Dim:</a:t>
                </a:r>
                <a:endPara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(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kumimoji="0" lang="en-US" sz="1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US" sz="10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𝑨</m:t>
                        </m:r>
                      </m:e>
                    </m:d>
                  </m:oMath>
                </a14:m>
                <a:r>
                  <a:rPr kumimoji="0" 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 x1)</a:t>
                </a:r>
              </a:p>
            </p:txBody>
          </p:sp>
        </mc:Choice>
        <mc:Fallback xmlns="">
          <p:sp>
            <p:nvSpPr>
              <p:cNvPr id="511" name="TextBox 83">
                <a:extLst>
                  <a:ext uri="{FF2B5EF4-FFF2-40B4-BE49-F238E27FC236}">
                    <a16:creationId xmlns:a16="http://schemas.microsoft.com/office/drawing/2014/main" id="{B68C0545-2CDC-8CD3-8E80-22F910EAA2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4460" y="4972405"/>
                <a:ext cx="605358" cy="400110"/>
              </a:xfrm>
              <a:prstGeom prst="rect">
                <a:avLst/>
              </a:prstGeom>
              <a:blipFill>
                <a:blip r:embed="rId15"/>
                <a:stretch>
                  <a:fillRect t="-1538" b="-6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2" name="Straight Arrow Connector 511">
            <a:extLst>
              <a:ext uri="{FF2B5EF4-FFF2-40B4-BE49-F238E27FC236}">
                <a16:creationId xmlns:a16="http://schemas.microsoft.com/office/drawing/2014/main" id="{31703A52-89F5-6125-56CF-6ABE2526011C}"/>
              </a:ext>
            </a:extLst>
          </p:cNvPr>
          <p:cNvCxnSpPr>
            <a:cxnSpLocks/>
            <a:endCxn id="508" idx="2"/>
          </p:cNvCxnSpPr>
          <p:nvPr/>
        </p:nvCxnSpPr>
        <p:spPr>
          <a:xfrm flipV="1">
            <a:off x="9829182" y="4417357"/>
            <a:ext cx="815655" cy="10631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4" name="Picture 513" descr="Chart, histogram&#10;&#10;Description automatically generated">
            <a:extLst>
              <a:ext uri="{FF2B5EF4-FFF2-40B4-BE49-F238E27FC236}">
                <a16:creationId xmlns:a16="http://schemas.microsoft.com/office/drawing/2014/main" id="{2AA77777-B1FB-CCBC-2C01-27A40221ACC2}"/>
              </a:ext>
            </a:extLst>
          </p:cNvPr>
          <p:cNvPicPr/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73"/>
          <a:stretch/>
        </p:blipFill>
        <p:spPr>
          <a:xfrm>
            <a:off x="8140975" y="992340"/>
            <a:ext cx="3338701" cy="192202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16" name="TextBox 515">
                <a:extLst>
                  <a:ext uri="{FF2B5EF4-FFF2-40B4-BE49-F238E27FC236}">
                    <a16:creationId xmlns:a16="http://schemas.microsoft.com/office/drawing/2014/main" id="{7BAE2CEC-C977-DC0F-7C5A-6802D77BACF3}"/>
                  </a:ext>
                </a:extLst>
              </p:cNvPr>
              <p:cNvSpPr txBox="1"/>
              <p:nvPr/>
            </p:nvSpPr>
            <p:spPr>
              <a:xfrm flipH="1">
                <a:off x="6324389" y="919586"/>
                <a:ext cx="2005270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b="1" dirty="0"/>
                  <a:t>Comparison of Estimated Spatial Spectrum Made by COSnet Using Surrogate Matrix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1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sz="11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kumimoji="0" lang="en-US" sz="11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en-US" sz="1100" b="1" dirty="0"/>
                  <a:t>vs MUSIC</a:t>
                </a:r>
              </a:p>
            </p:txBody>
          </p:sp>
        </mc:Choice>
        <mc:Fallback xmlns="">
          <p:sp>
            <p:nvSpPr>
              <p:cNvPr id="516" name="TextBox 515">
                <a:extLst>
                  <a:ext uri="{FF2B5EF4-FFF2-40B4-BE49-F238E27FC236}">
                    <a16:creationId xmlns:a16="http://schemas.microsoft.com/office/drawing/2014/main" id="{7BAE2CEC-C977-DC0F-7C5A-6802D77BAC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6324389" y="919586"/>
                <a:ext cx="2005270" cy="769441"/>
              </a:xfrm>
              <a:prstGeom prst="rect">
                <a:avLst/>
              </a:prstGeom>
              <a:blipFill>
                <a:blip r:embed="rId17"/>
                <a:stretch>
                  <a:fillRect t="-794" b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7" name="TextBox 516">
            <a:extLst>
              <a:ext uri="{FF2B5EF4-FFF2-40B4-BE49-F238E27FC236}">
                <a16:creationId xmlns:a16="http://schemas.microsoft.com/office/drawing/2014/main" id="{FFD9CA1C-1E7E-01BD-2F3D-2890BC238701}"/>
              </a:ext>
            </a:extLst>
          </p:cNvPr>
          <p:cNvSpPr txBox="1"/>
          <p:nvPr/>
        </p:nvSpPr>
        <p:spPr>
          <a:xfrm>
            <a:off x="4307665" y="3642591"/>
            <a:ext cx="14061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Surrogate Matrix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93924D94-91A3-A961-AAC9-A1BB8FE3A927}"/>
              </a:ext>
            </a:extLst>
          </p:cNvPr>
          <p:cNvSpPr>
            <a:spLocks noGrp="1"/>
          </p:cNvSpPr>
          <p:nvPr>
            <p:ph type="ftr" sz="quarter" idx="3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Raytheon Company - Approved for Public Disclosure</a:t>
            </a:r>
          </a:p>
        </p:txBody>
      </p:sp>
    </p:spTree>
    <p:extLst>
      <p:ext uri="{BB962C8B-B14F-4D97-AF65-F5344CB8AC3E}">
        <p14:creationId xmlns:p14="http://schemas.microsoft.com/office/powerpoint/2010/main" val="8585820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D362CB-F23A-E54A-D38D-19169AE3C1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5116797E-D93E-1457-51A9-7741169E2060}"/>
              </a:ext>
            </a:extLst>
          </p:cNvPr>
          <p:cNvSpPr/>
          <p:nvPr/>
        </p:nvSpPr>
        <p:spPr>
          <a:xfrm>
            <a:off x="690934" y="3108960"/>
            <a:ext cx="10824410" cy="2646998"/>
          </a:xfrm>
          <a:prstGeom prst="rect">
            <a:avLst/>
          </a:prstGeom>
          <a:solidFill>
            <a:schemeClr val="bg2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2" name="Rectangle 451">
            <a:extLst>
              <a:ext uri="{FF2B5EF4-FFF2-40B4-BE49-F238E27FC236}">
                <a16:creationId xmlns:a16="http://schemas.microsoft.com/office/drawing/2014/main" id="{542E33AE-BAD0-8F35-A53E-68FBB9386A43}"/>
              </a:ext>
            </a:extLst>
          </p:cNvPr>
          <p:cNvSpPr/>
          <p:nvPr/>
        </p:nvSpPr>
        <p:spPr>
          <a:xfrm>
            <a:off x="4572152" y="3935112"/>
            <a:ext cx="883768" cy="78811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8" name="Text Placeholder 457">
            <a:extLst>
              <a:ext uri="{FF2B5EF4-FFF2-40B4-BE49-F238E27FC236}">
                <a16:creationId xmlns:a16="http://schemas.microsoft.com/office/drawing/2014/main" id="{C9D1787C-26E8-CD4F-2DED-CD5715F824F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Comparison of MUSIC Algorithm to Model Based Deep Learning Approach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E0A7C80-A219-8201-110A-1CB77664CC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7165E6F-54ED-4977-A15E-D44BE7238A65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5A8C7A0-1787-98FB-77D0-AC5F1A02F2A5}"/>
              </a:ext>
            </a:extLst>
          </p:cNvPr>
          <p:cNvSpPr txBox="1"/>
          <p:nvPr/>
        </p:nvSpPr>
        <p:spPr>
          <a:xfrm>
            <a:off x="676656" y="3108960"/>
            <a:ext cx="2313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latin typeface="Cambria Math" panose="02040503050406030204" pitchFamily="18" charset="0"/>
                <a:ea typeface="Cambria Math" panose="02040503050406030204" pitchFamily="18" charset="0"/>
              </a:rPr>
              <a:t>Network Architecture</a:t>
            </a:r>
          </a:p>
        </p:txBody>
      </p:sp>
      <p:sp>
        <p:nvSpPr>
          <p:cNvPr id="24" name="Cube 23">
            <a:extLst>
              <a:ext uri="{FF2B5EF4-FFF2-40B4-BE49-F238E27FC236}">
                <a16:creationId xmlns:a16="http://schemas.microsoft.com/office/drawing/2014/main" id="{D3187B3E-0E43-3ED6-A781-4164047B9306}"/>
              </a:ext>
            </a:extLst>
          </p:cNvPr>
          <p:cNvSpPr/>
          <p:nvPr/>
        </p:nvSpPr>
        <p:spPr>
          <a:xfrm>
            <a:off x="1284827" y="3935112"/>
            <a:ext cx="804653" cy="807361"/>
          </a:xfrm>
          <a:prstGeom prst="cube">
            <a:avLst>
              <a:gd name="adj" fmla="val 6250"/>
            </a:avLst>
          </a:prstGeom>
          <a:solidFill>
            <a:schemeClr val="accent4">
              <a:lumMod val="40000"/>
              <a:lumOff val="60000"/>
            </a:schemeClr>
          </a:solidFill>
          <a:ln w="12700" cap="flat" cmpd="sng" algn="ctr">
            <a:solidFill>
              <a:srgbClr val="63666A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" name="TextBox 63">
            <a:extLst>
              <a:ext uri="{FF2B5EF4-FFF2-40B4-BE49-F238E27FC236}">
                <a16:creationId xmlns:a16="http://schemas.microsoft.com/office/drawing/2014/main" id="{D0A06BA0-49A9-6C98-D7B5-8BA5694C6BD5}"/>
              </a:ext>
            </a:extLst>
          </p:cNvPr>
          <p:cNvSpPr txBox="1"/>
          <p:nvPr/>
        </p:nvSpPr>
        <p:spPr>
          <a:xfrm>
            <a:off x="1350329" y="3482607"/>
            <a:ext cx="575391" cy="3046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Input</a:t>
            </a:r>
          </a:p>
        </p:txBody>
      </p:sp>
      <p:sp>
        <p:nvSpPr>
          <p:cNvPr id="26" name="TextBox 83">
            <a:extLst>
              <a:ext uri="{FF2B5EF4-FFF2-40B4-BE49-F238E27FC236}">
                <a16:creationId xmlns:a16="http://schemas.microsoft.com/office/drawing/2014/main" id="{EEA8BF71-701E-A872-6E16-63A843B10DA5}"/>
              </a:ext>
            </a:extLst>
          </p:cNvPr>
          <p:cNvSpPr txBox="1"/>
          <p:nvPr/>
        </p:nvSpPr>
        <p:spPr>
          <a:xfrm>
            <a:off x="1287135" y="4731657"/>
            <a:ext cx="7970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Dim: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(N x N x 1)</a:t>
            </a:r>
          </a:p>
        </p:txBody>
      </p:sp>
      <p:sp>
        <p:nvSpPr>
          <p:cNvPr id="27" name="TextBox 96">
            <a:extLst>
              <a:ext uri="{FF2B5EF4-FFF2-40B4-BE49-F238E27FC236}">
                <a16:creationId xmlns:a16="http://schemas.microsoft.com/office/drawing/2014/main" id="{045A90CA-0947-2F58-C95D-C5B9BCD0F929}"/>
              </a:ext>
            </a:extLst>
          </p:cNvPr>
          <p:cNvSpPr txBox="1"/>
          <p:nvPr/>
        </p:nvSpPr>
        <p:spPr>
          <a:xfrm>
            <a:off x="703306" y="5151064"/>
            <a:ext cx="201592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Sample Correlation Matrix from a N-Element ULA (complex)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FF45CDD-AE63-37DF-40D9-6C071BB4E651}"/>
              </a:ext>
            </a:extLst>
          </p:cNvPr>
          <p:cNvSpPr/>
          <p:nvPr/>
        </p:nvSpPr>
        <p:spPr>
          <a:xfrm>
            <a:off x="2788919" y="3607694"/>
            <a:ext cx="2820778" cy="1572718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Trainable Layers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9EA24B15-C5B9-1363-02FA-E51467C7CE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1946" y="3912499"/>
            <a:ext cx="748944" cy="819158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448" name="Straight Arrow Connector 447">
            <a:extLst>
              <a:ext uri="{FF2B5EF4-FFF2-40B4-BE49-F238E27FC236}">
                <a16:creationId xmlns:a16="http://schemas.microsoft.com/office/drawing/2014/main" id="{4D891407-95C2-7DEE-617E-C76F4CA654B8}"/>
              </a:ext>
            </a:extLst>
          </p:cNvPr>
          <p:cNvCxnSpPr>
            <a:stCxn id="24" idx="5"/>
            <a:endCxn id="30" idx="1"/>
          </p:cNvCxnSpPr>
          <p:nvPr/>
        </p:nvCxnSpPr>
        <p:spPr>
          <a:xfrm>
            <a:off x="2089480" y="4313647"/>
            <a:ext cx="1082466" cy="8431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0" name="Double Bracket 449">
            <a:extLst>
              <a:ext uri="{FF2B5EF4-FFF2-40B4-BE49-F238E27FC236}">
                <a16:creationId xmlns:a16="http://schemas.microsoft.com/office/drawing/2014/main" id="{91D251CC-6E5D-D112-FD7A-292A8D32FB81}"/>
              </a:ext>
            </a:extLst>
          </p:cNvPr>
          <p:cNvSpPr/>
          <p:nvPr/>
        </p:nvSpPr>
        <p:spPr>
          <a:xfrm>
            <a:off x="4717502" y="4082184"/>
            <a:ext cx="567848" cy="499097"/>
          </a:xfrm>
          <a:prstGeom prst="bracketPair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1" name="TextBox 450">
                <a:extLst>
                  <a:ext uri="{FF2B5EF4-FFF2-40B4-BE49-F238E27FC236}">
                    <a16:creationId xmlns:a16="http://schemas.microsoft.com/office/drawing/2014/main" id="{4C8777F1-F97A-E17D-28E1-8FC0C6995C3C}"/>
                  </a:ext>
                </a:extLst>
              </p:cNvPr>
              <p:cNvSpPr txBox="1"/>
              <p:nvPr/>
            </p:nvSpPr>
            <p:spPr>
              <a:xfrm>
                <a:off x="4799256" y="4101740"/>
                <a:ext cx="48609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51" name="TextBox 450">
                <a:extLst>
                  <a:ext uri="{FF2B5EF4-FFF2-40B4-BE49-F238E27FC236}">
                    <a16:creationId xmlns:a16="http://schemas.microsoft.com/office/drawing/2014/main" id="{4C8777F1-F97A-E17D-28E1-8FC0C6995C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9256" y="4101740"/>
                <a:ext cx="486094" cy="369332"/>
              </a:xfrm>
              <a:prstGeom prst="rect">
                <a:avLst/>
              </a:prstGeom>
              <a:blipFill>
                <a:blip r:embed="rId5"/>
                <a:stretch>
                  <a:fillRect l="-12500" r="-2500" b="-1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3" name="TextBox 83">
            <a:extLst>
              <a:ext uri="{FF2B5EF4-FFF2-40B4-BE49-F238E27FC236}">
                <a16:creationId xmlns:a16="http://schemas.microsoft.com/office/drawing/2014/main" id="{FD953DE7-DDE9-D8B7-FF7F-48FB0B577C0F}"/>
              </a:ext>
            </a:extLst>
          </p:cNvPr>
          <p:cNvSpPr txBox="1"/>
          <p:nvPr/>
        </p:nvSpPr>
        <p:spPr>
          <a:xfrm>
            <a:off x="4658906" y="4750954"/>
            <a:ext cx="7970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Dim: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(N x N x 1)</a:t>
            </a:r>
          </a:p>
        </p:txBody>
      </p:sp>
      <p:sp>
        <p:nvSpPr>
          <p:cNvPr id="454" name="TextBox 96">
            <a:extLst>
              <a:ext uri="{FF2B5EF4-FFF2-40B4-BE49-F238E27FC236}">
                <a16:creationId xmlns:a16="http://schemas.microsoft.com/office/drawing/2014/main" id="{A7318634-BA2C-F744-4F3E-BC70E50CC8C6}"/>
              </a:ext>
            </a:extLst>
          </p:cNvPr>
          <p:cNvSpPr txBox="1"/>
          <p:nvPr/>
        </p:nvSpPr>
        <p:spPr>
          <a:xfrm>
            <a:off x="2500832" y="5271691"/>
            <a:ext cx="201592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Arbitrary number/dimension of hidden layers</a:t>
            </a:r>
          </a:p>
        </p:txBody>
      </p:sp>
      <p:sp>
        <p:nvSpPr>
          <p:cNvPr id="461" name="TextBox 96">
            <a:extLst>
              <a:ext uri="{FF2B5EF4-FFF2-40B4-BE49-F238E27FC236}">
                <a16:creationId xmlns:a16="http://schemas.microsoft.com/office/drawing/2014/main" id="{EC40A85B-8BF9-63B5-CD84-81ACC262EB38}"/>
              </a:ext>
            </a:extLst>
          </p:cNvPr>
          <p:cNvSpPr txBox="1"/>
          <p:nvPr/>
        </p:nvSpPr>
        <p:spPr>
          <a:xfrm>
            <a:off x="4406199" y="5269640"/>
            <a:ext cx="14423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Learned Output of Final Hidden Layer</a:t>
            </a:r>
          </a:p>
        </p:txBody>
      </p:sp>
      <p:cxnSp>
        <p:nvCxnSpPr>
          <p:cNvPr id="462" name="Straight Arrow Connector 461">
            <a:extLst>
              <a:ext uri="{FF2B5EF4-FFF2-40B4-BE49-F238E27FC236}">
                <a16:creationId xmlns:a16="http://schemas.microsoft.com/office/drawing/2014/main" id="{1D014E58-983E-87D7-9721-F5290AAC8B01}"/>
              </a:ext>
            </a:extLst>
          </p:cNvPr>
          <p:cNvCxnSpPr>
            <a:cxnSpLocks/>
            <a:stCxn id="30" idx="3"/>
            <a:endCxn id="452" idx="1"/>
          </p:cNvCxnSpPr>
          <p:nvPr/>
        </p:nvCxnSpPr>
        <p:spPr>
          <a:xfrm>
            <a:off x="3920890" y="4322078"/>
            <a:ext cx="651262" cy="7091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8" name="Rectangle 467">
            <a:extLst>
              <a:ext uri="{FF2B5EF4-FFF2-40B4-BE49-F238E27FC236}">
                <a16:creationId xmlns:a16="http://schemas.microsoft.com/office/drawing/2014/main" id="{C89D8E40-672C-0A3F-9705-8A5F37C8D26B}"/>
              </a:ext>
            </a:extLst>
          </p:cNvPr>
          <p:cNvSpPr/>
          <p:nvPr/>
        </p:nvSpPr>
        <p:spPr>
          <a:xfrm>
            <a:off x="5992724" y="3646100"/>
            <a:ext cx="4179188" cy="1572718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Fixed Layers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481" name="Group 480">
            <a:extLst>
              <a:ext uri="{FF2B5EF4-FFF2-40B4-BE49-F238E27FC236}">
                <a16:creationId xmlns:a16="http://schemas.microsoft.com/office/drawing/2014/main" id="{78E87BFE-520D-1264-6F0A-CE9C8EA8AA42}"/>
              </a:ext>
            </a:extLst>
          </p:cNvPr>
          <p:cNvGrpSpPr/>
          <p:nvPr/>
        </p:nvGrpSpPr>
        <p:grpSpPr>
          <a:xfrm>
            <a:off x="6145433" y="3907891"/>
            <a:ext cx="2224127" cy="1169951"/>
            <a:chOff x="6360800" y="3899439"/>
            <a:chExt cx="2224127" cy="1169951"/>
          </a:xfrm>
        </p:grpSpPr>
        <p:sp>
          <p:nvSpPr>
            <p:cNvPr id="470" name="Rectangle: Rounded Corners 469">
              <a:extLst>
                <a:ext uri="{FF2B5EF4-FFF2-40B4-BE49-F238E27FC236}">
                  <a16:creationId xmlns:a16="http://schemas.microsoft.com/office/drawing/2014/main" id="{124E55DD-B847-37C5-329A-24CBD76F4DB1}"/>
                </a:ext>
              </a:extLst>
            </p:cNvPr>
            <p:cNvSpPr/>
            <p:nvPr/>
          </p:nvSpPr>
          <p:spPr>
            <a:xfrm>
              <a:off x="6360800" y="3899439"/>
              <a:ext cx="1841100" cy="1169951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2" name="TextBox 471">
                  <a:extLst>
                    <a:ext uri="{FF2B5EF4-FFF2-40B4-BE49-F238E27FC236}">
                      <a16:creationId xmlns:a16="http://schemas.microsoft.com/office/drawing/2014/main" id="{C719891F-23B6-3B49-CCA9-51D585057919}"/>
                    </a:ext>
                  </a:extLst>
                </p:cNvPr>
                <p:cNvSpPr txBox="1"/>
                <p:nvPr/>
              </p:nvSpPr>
              <p:spPr>
                <a:xfrm>
                  <a:off x="6464922" y="3900772"/>
                  <a:ext cx="1751256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𝒁</m:t>
                          </m:r>
                        </m:e>
                      </m:d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a14:m>
                  <a:r>
                    <a:rPr lang="en-US" sz="18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472" name="TextBox 471">
                  <a:extLst>
                    <a:ext uri="{FF2B5EF4-FFF2-40B4-BE49-F238E27FC236}">
                      <a16:creationId xmlns:a16="http://schemas.microsoft.com/office/drawing/2014/main" id="{C719891F-23B6-3B49-CCA9-51D5850579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64922" y="3900772"/>
                  <a:ext cx="1751256" cy="369332"/>
                </a:xfrm>
                <a:prstGeom prst="rect">
                  <a:avLst/>
                </a:prstGeom>
                <a:blipFill>
                  <a:blip r:embed="rId6"/>
                  <a:stretch>
                    <a:fillRect b="-1475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3" name="TextBox 472">
                  <a:extLst>
                    <a:ext uri="{FF2B5EF4-FFF2-40B4-BE49-F238E27FC236}">
                      <a16:creationId xmlns:a16="http://schemas.microsoft.com/office/drawing/2014/main" id="{0F9C7723-15EA-6BA2-DBA5-1A5065F04DF8}"/>
                    </a:ext>
                  </a:extLst>
                </p:cNvPr>
                <p:cNvSpPr txBox="1"/>
                <p:nvPr/>
              </p:nvSpPr>
              <p:spPr>
                <a:xfrm>
                  <a:off x="6693610" y="4423901"/>
                  <a:ext cx="134517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p>
                        </m:s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𝒁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𝒂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73" name="TextBox 472">
                  <a:extLst>
                    <a:ext uri="{FF2B5EF4-FFF2-40B4-BE49-F238E27FC236}">
                      <a16:creationId xmlns:a16="http://schemas.microsoft.com/office/drawing/2014/main" id="{0F9C7723-15EA-6BA2-DBA5-1A5065F04D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93610" y="4423901"/>
                  <a:ext cx="1345176" cy="276999"/>
                </a:xfrm>
                <a:prstGeom prst="rect">
                  <a:avLst/>
                </a:prstGeom>
                <a:blipFill>
                  <a:blip r:embed="rId7"/>
                  <a:stretch>
                    <a:fillRect l="-1818" t="-2174" r="-5909" b="-347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5" name="TextBox 474">
                  <a:extLst>
                    <a:ext uri="{FF2B5EF4-FFF2-40B4-BE49-F238E27FC236}">
                      <a16:creationId xmlns:a16="http://schemas.microsoft.com/office/drawing/2014/main" id="{8BDEA9D5-749D-3FA7-4EB1-3CB406FB8F4B}"/>
                    </a:ext>
                  </a:extLst>
                </p:cNvPr>
                <p:cNvSpPr txBox="1"/>
                <p:nvPr/>
              </p:nvSpPr>
              <p:spPr>
                <a:xfrm>
                  <a:off x="7228567" y="4786151"/>
                  <a:ext cx="1356360" cy="27699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𝒂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𝑨</m:t>
                      </m:r>
                    </m:oMath>
                  </a14:m>
                  <a:r>
                    <a:rPr lang="en-US" sz="1200" dirty="0"/>
                    <a:t> </a:t>
                  </a:r>
                </a:p>
              </p:txBody>
            </p:sp>
          </mc:Choice>
          <mc:Fallback xmlns="">
            <p:sp>
              <p:nvSpPr>
                <p:cNvPr id="475" name="TextBox 474">
                  <a:extLst>
                    <a:ext uri="{FF2B5EF4-FFF2-40B4-BE49-F238E27FC236}">
                      <a16:creationId xmlns:a16="http://schemas.microsoft.com/office/drawing/2014/main" id="{8BDEA9D5-749D-3FA7-4EB1-3CB406FB8F4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28567" y="4786151"/>
                  <a:ext cx="1356360" cy="276999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77" name="Straight Connector 476">
              <a:extLst>
                <a:ext uri="{FF2B5EF4-FFF2-40B4-BE49-F238E27FC236}">
                  <a16:creationId xmlns:a16="http://schemas.microsoft.com/office/drawing/2014/main" id="{796F844E-A057-1415-D3CD-C82A4B3CBE54}"/>
                </a:ext>
              </a:extLst>
            </p:cNvPr>
            <p:cNvCxnSpPr>
              <a:cxnSpLocks/>
            </p:cNvCxnSpPr>
            <p:nvPr/>
          </p:nvCxnSpPr>
          <p:spPr>
            <a:xfrm>
              <a:off x="6360800" y="4301691"/>
              <a:ext cx="1841100" cy="11935"/>
            </a:xfrm>
            <a:prstGeom prst="line">
              <a:avLst/>
            </a:prstGeom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2" name="TextBox 96">
            <a:extLst>
              <a:ext uri="{FF2B5EF4-FFF2-40B4-BE49-F238E27FC236}">
                <a16:creationId xmlns:a16="http://schemas.microsoft.com/office/drawing/2014/main" id="{2F7C490C-98B0-EF22-5C6F-3777FBB21DE7}"/>
              </a:ext>
            </a:extLst>
          </p:cNvPr>
          <p:cNvSpPr txBox="1"/>
          <p:nvPr/>
        </p:nvSpPr>
        <p:spPr>
          <a:xfrm>
            <a:off x="5921733" y="5271691"/>
            <a:ext cx="221924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Assess orthogonality against steering vectors in set </a:t>
            </a:r>
            <a:r>
              <a:rPr kumimoji="0" lang="en-US" sz="1100" b="1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A</a:t>
            </a:r>
          </a:p>
        </p:txBody>
      </p:sp>
      <p:grpSp>
        <p:nvGrpSpPr>
          <p:cNvPr id="492" name="Group 491">
            <a:extLst>
              <a:ext uri="{FF2B5EF4-FFF2-40B4-BE49-F238E27FC236}">
                <a16:creationId xmlns:a16="http://schemas.microsoft.com/office/drawing/2014/main" id="{90E5D03B-866F-1CC4-9CDF-88F5E7A6794B}"/>
              </a:ext>
            </a:extLst>
          </p:cNvPr>
          <p:cNvGrpSpPr/>
          <p:nvPr/>
        </p:nvGrpSpPr>
        <p:grpSpPr>
          <a:xfrm>
            <a:off x="8473736" y="3907891"/>
            <a:ext cx="1381112" cy="1169951"/>
            <a:chOff x="8218342" y="3901651"/>
            <a:chExt cx="1381112" cy="1169951"/>
          </a:xfrm>
        </p:grpSpPr>
        <p:grpSp>
          <p:nvGrpSpPr>
            <p:cNvPr id="484" name="Group 483">
              <a:extLst>
                <a:ext uri="{FF2B5EF4-FFF2-40B4-BE49-F238E27FC236}">
                  <a16:creationId xmlns:a16="http://schemas.microsoft.com/office/drawing/2014/main" id="{DC2AB8AF-3ADE-56B6-A330-3A0F042DD8BF}"/>
                </a:ext>
              </a:extLst>
            </p:cNvPr>
            <p:cNvGrpSpPr/>
            <p:nvPr/>
          </p:nvGrpSpPr>
          <p:grpSpPr>
            <a:xfrm>
              <a:off x="8218342" y="3901651"/>
              <a:ext cx="1381112" cy="1169951"/>
              <a:chOff x="6360800" y="3899439"/>
              <a:chExt cx="1855378" cy="1169951"/>
            </a:xfrm>
          </p:grpSpPr>
          <p:sp>
            <p:nvSpPr>
              <p:cNvPr id="485" name="Rectangle: Rounded Corners 484">
                <a:extLst>
                  <a:ext uri="{FF2B5EF4-FFF2-40B4-BE49-F238E27FC236}">
                    <a16:creationId xmlns:a16="http://schemas.microsoft.com/office/drawing/2014/main" id="{8F4A0B08-C2DA-15F6-9D38-256CCC059B29}"/>
                  </a:ext>
                </a:extLst>
              </p:cNvPr>
              <p:cNvSpPr/>
              <p:nvPr/>
            </p:nvSpPr>
            <p:spPr>
              <a:xfrm>
                <a:off x="6360800" y="3899439"/>
                <a:ext cx="1841100" cy="1169951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381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86" name="TextBox 485">
                    <a:extLst>
                      <a:ext uri="{FF2B5EF4-FFF2-40B4-BE49-F238E27FC236}">
                        <a16:creationId xmlns:a16="http://schemas.microsoft.com/office/drawing/2014/main" id="{231B0235-F438-1456-F429-E68B04B5F85E}"/>
                      </a:ext>
                    </a:extLst>
                  </p:cNvPr>
                  <p:cNvSpPr txBox="1"/>
                  <p:nvPr/>
                </p:nvSpPr>
                <p:spPr>
                  <a:xfrm>
                    <a:off x="6464922" y="3900772"/>
                    <a:ext cx="1751256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d>
                          <m:d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a14:m>
                    <a:r>
                      <a:rPr lang="en-US" sz="1800" dirty="0">
                        <a:solidFill>
                          <a:schemeClr val="tx1"/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486" name="TextBox 485">
                    <a:extLst>
                      <a:ext uri="{FF2B5EF4-FFF2-40B4-BE49-F238E27FC236}">
                        <a16:creationId xmlns:a16="http://schemas.microsoft.com/office/drawing/2014/main" id="{231B0235-F438-1456-F429-E68B04B5F85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464922" y="3900772"/>
                    <a:ext cx="1751256" cy="369332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b="-1475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87" name="TextBox 486">
                <a:extLst>
                  <a:ext uri="{FF2B5EF4-FFF2-40B4-BE49-F238E27FC236}">
                    <a16:creationId xmlns:a16="http://schemas.microsoft.com/office/drawing/2014/main" id="{F4E761E5-0C91-BEA1-0D81-9254ECBCF5CE}"/>
                  </a:ext>
                </a:extLst>
              </p:cNvPr>
              <p:cNvSpPr txBox="1"/>
              <p:nvPr/>
            </p:nvSpPr>
            <p:spPr>
              <a:xfrm>
                <a:off x="6594678" y="4423901"/>
                <a:ext cx="6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endParaRPr lang="en-US" dirty="0"/>
              </a:p>
            </p:txBody>
          </p:sp>
          <p:cxnSp>
            <p:nvCxnSpPr>
              <p:cNvPr id="489" name="Straight Connector 488">
                <a:extLst>
                  <a:ext uri="{FF2B5EF4-FFF2-40B4-BE49-F238E27FC236}">
                    <a16:creationId xmlns:a16="http://schemas.microsoft.com/office/drawing/2014/main" id="{A0356789-2FAD-57A7-FE2F-CDEF4D5C906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60800" y="4301691"/>
                <a:ext cx="1841100" cy="11935"/>
              </a:xfrm>
              <a:prstGeom prst="line">
                <a:avLst/>
              </a:prstGeom>
              <a:ln w="381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0" name="TextBox 489">
                  <a:extLst>
                    <a:ext uri="{FF2B5EF4-FFF2-40B4-BE49-F238E27FC236}">
                      <a16:creationId xmlns:a16="http://schemas.microsoft.com/office/drawing/2014/main" id="{EE5B9C70-D42C-0AB7-67D6-BE0A73754751}"/>
                    </a:ext>
                  </a:extLst>
                </p:cNvPr>
                <p:cNvSpPr txBox="1"/>
                <p:nvPr/>
              </p:nvSpPr>
              <p:spPr>
                <a:xfrm>
                  <a:off x="8392437" y="4505959"/>
                  <a:ext cx="1132682" cy="2884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𝑎𝑏𝑠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90" name="TextBox 489">
                  <a:extLst>
                    <a:ext uri="{FF2B5EF4-FFF2-40B4-BE49-F238E27FC236}">
                      <a16:creationId xmlns:a16="http://schemas.microsoft.com/office/drawing/2014/main" id="{EE5B9C70-D42C-0AB7-67D6-BE0A7375475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92437" y="4505959"/>
                  <a:ext cx="1132682" cy="288477"/>
                </a:xfrm>
                <a:prstGeom prst="rect">
                  <a:avLst/>
                </a:prstGeom>
                <a:blipFill>
                  <a:blip r:embed="rId10"/>
                  <a:stretch>
                    <a:fillRect l="-4324" t="-6250" r="-3784" b="-8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93" name="TextBox 96">
            <a:extLst>
              <a:ext uri="{FF2B5EF4-FFF2-40B4-BE49-F238E27FC236}">
                <a16:creationId xmlns:a16="http://schemas.microsoft.com/office/drawing/2014/main" id="{92F3D8BD-98FB-3758-0598-5C138FA3718D}"/>
              </a:ext>
            </a:extLst>
          </p:cNvPr>
          <p:cNvSpPr txBox="1"/>
          <p:nvPr/>
        </p:nvSpPr>
        <p:spPr>
          <a:xfrm>
            <a:off x="8003803" y="5283836"/>
            <a:ext cx="221924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Performs reciprocal operation and converts output to be dB-like </a:t>
            </a:r>
            <a:endParaRPr kumimoji="0" lang="en-US" sz="1100" b="1" i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499" name="Straight Arrow Connector 498">
            <a:extLst>
              <a:ext uri="{FF2B5EF4-FFF2-40B4-BE49-F238E27FC236}">
                <a16:creationId xmlns:a16="http://schemas.microsoft.com/office/drawing/2014/main" id="{49CA5DE3-1E04-F48E-994D-C2E8F3755AD1}"/>
              </a:ext>
            </a:extLst>
          </p:cNvPr>
          <p:cNvCxnSpPr>
            <a:cxnSpLocks/>
          </p:cNvCxnSpPr>
          <p:nvPr/>
        </p:nvCxnSpPr>
        <p:spPr>
          <a:xfrm>
            <a:off x="5470198" y="4407958"/>
            <a:ext cx="660957" cy="0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3" name="Straight Arrow Connector 502">
            <a:extLst>
              <a:ext uri="{FF2B5EF4-FFF2-40B4-BE49-F238E27FC236}">
                <a16:creationId xmlns:a16="http://schemas.microsoft.com/office/drawing/2014/main" id="{411FFEB1-B953-E6AD-88C0-FAE3D731537C}"/>
              </a:ext>
            </a:extLst>
          </p:cNvPr>
          <p:cNvCxnSpPr>
            <a:cxnSpLocks/>
          </p:cNvCxnSpPr>
          <p:nvPr/>
        </p:nvCxnSpPr>
        <p:spPr>
          <a:xfrm>
            <a:off x="7986533" y="4445936"/>
            <a:ext cx="487203" cy="0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8" name="Cube 507">
            <a:extLst>
              <a:ext uri="{FF2B5EF4-FFF2-40B4-BE49-F238E27FC236}">
                <a16:creationId xmlns:a16="http://schemas.microsoft.com/office/drawing/2014/main" id="{B44F98D0-1A08-273A-E937-491135108447}"/>
              </a:ext>
            </a:extLst>
          </p:cNvPr>
          <p:cNvSpPr/>
          <p:nvPr/>
        </p:nvSpPr>
        <p:spPr>
          <a:xfrm>
            <a:off x="10644837" y="3787226"/>
            <a:ext cx="220260" cy="1183124"/>
          </a:xfrm>
          <a:prstGeom prst="cube">
            <a:avLst>
              <a:gd name="adj" fmla="val 35021"/>
            </a:avLst>
          </a:prstGeom>
          <a:solidFill>
            <a:srgbClr val="D9D9D6"/>
          </a:solidFill>
          <a:ln w="12700" cap="flat" cmpd="sng" algn="ctr">
            <a:solidFill>
              <a:srgbClr val="63666A"/>
            </a:solidFill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09" name="TextBox 63">
            <a:extLst>
              <a:ext uri="{FF2B5EF4-FFF2-40B4-BE49-F238E27FC236}">
                <a16:creationId xmlns:a16="http://schemas.microsoft.com/office/drawing/2014/main" id="{A73C4EC8-E0E9-B89D-030D-97D491D7E4A3}"/>
              </a:ext>
            </a:extLst>
          </p:cNvPr>
          <p:cNvSpPr txBox="1"/>
          <p:nvPr/>
        </p:nvSpPr>
        <p:spPr>
          <a:xfrm>
            <a:off x="10316385" y="331282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Arial"/>
              </a:rPr>
              <a:t>Output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10" name="TextBox 96">
            <a:extLst>
              <a:ext uri="{FF2B5EF4-FFF2-40B4-BE49-F238E27FC236}">
                <a16:creationId xmlns:a16="http://schemas.microsoft.com/office/drawing/2014/main" id="{8833D670-0D2D-1729-7E3F-D59C9DA57FB2}"/>
              </a:ext>
            </a:extLst>
          </p:cNvPr>
          <p:cNvSpPr txBox="1"/>
          <p:nvPr/>
        </p:nvSpPr>
        <p:spPr>
          <a:xfrm>
            <a:off x="9973436" y="5294989"/>
            <a:ext cx="178332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Estimated Spatial Spectrum by Network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1" name="TextBox 83">
                <a:extLst>
                  <a:ext uri="{FF2B5EF4-FFF2-40B4-BE49-F238E27FC236}">
                    <a16:creationId xmlns:a16="http://schemas.microsoft.com/office/drawing/2014/main" id="{E075EAA8-FA1D-899F-06BD-615225005851}"/>
                  </a:ext>
                </a:extLst>
              </p:cNvPr>
              <p:cNvSpPr txBox="1"/>
              <p:nvPr/>
            </p:nvSpPr>
            <p:spPr>
              <a:xfrm>
                <a:off x="10434460" y="4972405"/>
                <a:ext cx="60535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Dim:</a:t>
                </a:r>
                <a:endPara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(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kumimoji="0" lang="en-US" sz="1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US" sz="10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𝑨</m:t>
                        </m:r>
                      </m:e>
                    </m:d>
                  </m:oMath>
                </a14:m>
                <a:r>
                  <a:rPr kumimoji="0" 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 x1)</a:t>
                </a:r>
              </a:p>
            </p:txBody>
          </p:sp>
        </mc:Choice>
        <mc:Fallback xmlns="">
          <p:sp>
            <p:nvSpPr>
              <p:cNvPr id="511" name="TextBox 83">
                <a:extLst>
                  <a:ext uri="{FF2B5EF4-FFF2-40B4-BE49-F238E27FC236}">
                    <a16:creationId xmlns:a16="http://schemas.microsoft.com/office/drawing/2014/main" id="{E075EAA8-FA1D-899F-06BD-6152250058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4460" y="4972405"/>
                <a:ext cx="605358" cy="400110"/>
              </a:xfrm>
              <a:prstGeom prst="rect">
                <a:avLst/>
              </a:prstGeom>
              <a:blipFill>
                <a:blip r:embed="rId11"/>
                <a:stretch>
                  <a:fillRect t="-1538" b="-6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2" name="Straight Arrow Connector 511">
            <a:extLst>
              <a:ext uri="{FF2B5EF4-FFF2-40B4-BE49-F238E27FC236}">
                <a16:creationId xmlns:a16="http://schemas.microsoft.com/office/drawing/2014/main" id="{811037BB-0812-8404-8CAA-60F3F4139779}"/>
              </a:ext>
            </a:extLst>
          </p:cNvPr>
          <p:cNvCxnSpPr>
            <a:cxnSpLocks/>
            <a:endCxn id="508" idx="2"/>
          </p:cNvCxnSpPr>
          <p:nvPr/>
        </p:nvCxnSpPr>
        <p:spPr>
          <a:xfrm flipV="1">
            <a:off x="9829182" y="4417357"/>
            <a:ext cx="815655" cy="10631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7" name="TextBox 516">
            <a:extLst>
              <a:ext uri="{FF2B5EF4-FFF2-40B4-BE49-F238E27FC236}">
                <a16:creationId xmlns:a16="http://schemas.microsoft.com/office/drawing/2014/main" id="{7F8AECA4-3C4A-2097-C9DD-DACD2C9DE4D0}"/>
              </a:ext>
            </a:extLst>
          </p:cNvPr>
          <p:cNvSpPr txBox="1"/>
          <p:nvPr/>
        </p:nvSpPr>
        <p:spPr>
          <a:xfrm>
            <a:off x="4307665" y="3642591"/>
            <a:ext cx="14061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Surrogate Matrix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BC0F26D-1417-2625-105C-E92D89C481D8}"/>
              </a:ext>
            </a:extLst>
          </p:cNvPr>
          <p:cNvSpPr/>
          <p:nvPr/>
        </p:nvSpPr>
        <p:spPr>
          <a:xfrm>
            <a:off x="676656" y="322343"/>
            <a:ext cx="10824410" cy="2646998"/>
          </a:xfrm>
          <a:prstGeom prst="rect">
            <a:avLst/>
          </a:prstGeom>
          <a:solidFill>
            <a:schemeClr val="bg2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597D7EC-8DDC-0315-1535-D8F6C75F54BB}"/>
              </a:ext>
            </a:extLst>
          </p:cNvPr>
          <p:cNvSpPr/>
          <p:nvPr/>
        </p:nvSpPr>
        <p:spPr>
          <a:xfrm>
            <a:off x="4557874" y="1148495"/>
            <a:ext cx="883768" cy="78811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AFEC37-ECFC-6945-8793-5A0AD3D644E6}"/>
              </a:ext>
            </a:extLst>
          </p:cNvPr>
          <p:cNvSpPr txBox="1"/>
          <p:nvPr/>
        </p:nvSpPr>
        <p:spPr>
          <a:xfrm>
            <a:off x="662378" y="322343"/>
            <a:ext cx="1891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latin typeface="Cambria Math" panose="02040503050406030204" pitchFamily="18" charset="0"/>
                <a:ea typeface="Cambria Math" panose="02040503050406030204" pitchFamily="18" charset="0"/>
              </a:rPr>
              <a:t>MUSIC Algorithm</a:t>
            </a:r>
          </a:p>
        </p:txBody>
      </p:sp>
      <p:sp>
        <p:nvSpPr>
          <p:cNvPr id="9" name="Cube 8">
            <a:extLst>
              <a:ext uri="{FF2B5EF4-FFF2-40B4-BE49-F238E27FC236}">
                <a16:creationId xmlns:a16="http://schemas.microsoft.com/office/drawing/2014/main" id="{ED0C19AD-477E-C855-8594-F9DB7B32AE37}"/>
              </a:ext>
            </a:extLst>
          </p:cNvPr>
          <p:cNvSpPr/>
          <p:nvPr/>
        </p:nvSpPr>
        <p:spPr>
          <a:xfrm>
            <a:off x="1270549" y="1148495"/>
            <a:ext cx="804653" cy="807361"/>
          </a:xfrm>
          <a:prstGeom prst="cube">
            <a:avLst>
              <a:gd name="adj" fmla="val 6250"/>
            </a:avLst>
          </a:prstGeom>
          <a:solidFill>
            <a:schemeClr val="accent4">
              <a:lumMod val="40000"/>
              <a:lumOff val="60000"/>
            </a:schemeClr>
          </a:solidFill>
          <a:ln w="12700" cap="flat" cmpd="sng" algn="ctr">
            <a:solidFill>
              <a:srgbClr val="63666A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0" name="TextBox 63">
            <a:extLst>
              <a:ext uri="{FF2B5EF4-FFF2-40B4-BE49-F238E27FC236}">
                <a16:creationId xmlns:a16="http://schemas.microsoft.com/office/drawing/2014/main" id="{4E7C4520-43F3-3FBA-C5B0-7DED6F76345D}"/>
              </a:ext>
            </a:extLst>
          </p:cNvPr>
          <p:cNvSpPr txBox="1"/>
          <p:nvPr/>
        </p:nvSpPr>
        <p:spPr>
          <a:xfrm>
            <a:off x="1336051" y="695990"/>
            <a:ext cx="575391" cy="3046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Input</a:t>
            </a:r>
          </a:p>
        </p:txBody>
      </p:sp>
      <p:sp>
        <p:nvSpPr>
          <p:cNvPr id="11" name="TextBox 83">
            <a:extLst>
              <a:ext uri="{FF2B5EF4-FFF2-40B4-BE49-F238E27FC236}">
                <a16:creationId xmlns:a16="http://schemas.microsoft.com/office/drawing/2014/main" id="{97EE3162-5E1F-D5A8-6719-BCABBAE5671E}"/>
              </a:ext>
            </a:extLst>
          </p:cNvPr>
          <p:cNvSpPr txBox="1"/>
          <p:nvPr/>
        </p:nvSpPr>
        <p:spPr>
          <a:xfrm>
            <a:off x="1272857" y="1945040"/>
            <a:ext cx="7970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Dim: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(N x N x 1)</a:t>
            </a:r>
          </a:p>
        </p:txBody>
      </p:sp>
      <p:sp>
        <p:nvSpPr>
          <p:cNvPr id="12" name="TextBox 96">
            <a:extLst>
              <a:ext uri="{FF2B5EF4-FFF2-40B4-BE49-F238E27FC236}">
                <a16:creationId xmlns:a16="http://schemas.microsoft.com/office/drawing/2014/main" id="{F035A837-A3EC-BEC9-940E-FAF390A8EE87}"/>
              </a:ext>
            </a:extLst>
          </p:cNvPr>
          <p:cNvSpPr txBox="1"/>
          <p:nvPr/>
        </p:nvSpPr>
        <p:spPr>
          <a:xfrm>
            <a:off x="689028" y="2364447"/>
            <a:ext cx="201592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Sample Correlation Matrix from a N-Element ULA (complex)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05365EB-7521-EC3E-5257-7D72C732FE44}"/>
              </a:ext>
            </a:extLst>
          </p:cNvPr>
          <p:cNvCxnSpPr>
            <a:cxnSpLocks/>
            <a:stCxn id="9" idx="5"/>
          </p:cNvCxnSpPr>
          <p:nvPr/>
        </p:nvCxnSpPr>
        <p:spPr>
          <a:xfrm>
            <a:off x="2075202" y="1527030"/>
            <a:ext cx="1082466" cy="8431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A466622-6B7D-318B-4949-BC6CD46F5EE8}"/>
                  </a:ext>
                </a:extLst>
              </p:cNvPr>
              <p:cNvSpPr txBox="1"/>
              <p:nvPr/>
            </p:nvSpPr>
            <p:spPr>
              <a:xfrm>
                <a:off x="4560525" y="1304868"/>
                <a:ext cx="909673" cy="3747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sSubSup>
                        <m:sSubSupPr>
                          <m:ctrlPr>
                            <a:rPr lang="en-US" sz="2400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1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𝑼</m:t>
                          </m:r>
                        </m:e>
                        <m:sub>
                          <m:r>
                            <a:rPr lang="en-US" sz="2400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b>
                        <m:sup>
                          <m:r>
                            <a:rPr lang="en-US" sz="2400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</m:sup>
                      </m:sSub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A466622-6B7D-318B-4949-BC6CD46F5E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0525" y="1304868"/>
                <a:ext cx="909673" cy="374718"/>
              </a:xfrm>
              <a:prstGeom prst="rect">
                <a:avLst/>
              </a:prstGeom>
              <a:blipFill>
                <a:blip r:embed="rId12"/>
                <a:stretch>
                  <a:fillRect l="-6040" r="-1342" b="-177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83">
            <a:extLst>
              <a:ext uri="{FF2B5EF4-FFF2-40B4-BE49-F238E27FC236}">
                <a16:creationId xmlns:a16="http://schemas.microsoft.com/office/drawing/2014/main" id="{0D675F64-393F-599B-BDD1-4C4DC1E0CB41}"/>
              </a:ext>
            </a:extLst>
          </p:cNvPr>
          <p:cNvSpPr txBox="1"/>
          <p:nvPr/>
        </p:nvSpPr>
        <p:spPr>
          <a:xfrm>
            <a:off x="4644628" y="1964337"/>
            <a:ext cx="7970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Dim: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(N x N x 1)</a:t>
            </a:r>
          </a:p>
        </p:txBody>
      </p:sp>
      <p:sp>
        <p:nvSpPr>
          <p:cNvPr id="21" name="TextBox 96">
            <a:extLst>
              <a:ext uri="{FF2B5EF4-FFF2-40B4-BE49-F238E27FC236}">
                <a16:creationId xmlns:a16="http://schemas.microsoft.com/office/drawing/2014/main" id="{8CD87ABE-B8F2-F4BC-FD24-72D9F1FCDC92}"/>
              </a:ext>
            </a:extLst>
          </p:cNvPr>
          <p:cNvSpPr txBox="1"/>
          <p:nvPr/>
        </p:nvSpPr>
        <p:spPr>
          <a:xfrm>
            <a:off x="4290331" y="2492165"/>
            <a:ext cx="160080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Noise Subspace Based Projection Matrix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DFC32FA-148A-A686-2596-C7E921F5550E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3906612" y="1535461"/>
            <a:ext cx="651262" cy="7091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9" name="Group 448">
            <a:extLst>
              <a:ext uri="{FF2B5EF4-FFF2-40B4-BE49-F238E27FC236}">
                <a16:creationId xmlns:a16="http://schemas.microsoft.com/office/drawing/2014/main" id="{8E36E6F8-0868-2CCF-2EA5-93F1F1127DE2}"/>
              </a:ext>
            </a:extLst>
          </p:cNvPr>
          <p:cNvGrpSpPr/>
          <p:nvPr/>
        </p:nvGrpSpPr>
        <p:grpSpPr>
          <a:xfrm>
            <a:off x="6131155" y="1121274"/>
            <a:ext cx="2224127" cy="1169951"/>
            <a:chOff x="6360800" y="3899439"/>
            <a:chExt cx="2224127" cy="1169951"/>
          </a:xfrm>
        </p:grpSpPr>
        <p:sp>
          <p:nvSpPr>
            <p:cNvPr id="455" name="Rectangle: Rounded Corners 454">
              <a:extLst>
                <a:ext uri="{FF2B5EF4-FFF2-40B4-BE49-F238E27FC236}">
                  <a16:creationId xmlns:a16="http://schemas.microsoft.com/office/drawing/2014/main" id="{B508465A-8385-CDD9-C752-11D824F448D1}"/>
                </a:ext>
              </a:extLst>
            </p:cNvPr>
            <p:cNvSpPr/>
            <p:nvPr/>
          </p:nvSpPr>
          <p:spPr>
            <a:xfrm>
              <a:off x="6360800" y="3899439"/>
              <a:ext cx="1841100" cy="1169951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7" name="TextBox 456">
                  <a:extLst>
                    <a:ext uri="{FF2B5EF4-FFF2-40B4-BE49-F238E27FC236}">
                      <a16:creationId xmlns:a16="http://schemas.microsoft.com/office/drawing/2014/main" id="{6DF4F6F9-2516-512A-4CBC-0029013CE21C}"/>
                    </a:ext>
                  </a:extLst>
                </p:cNvPr>
                <p:cNvSpPr txBox="1"/>
                <p:nvPr/>
              </p:nvSpPr>
              <p:spPr>
                <a:xfrm>
                  <a:off x="6464922" y="3900772"/>
                  <a:ext cx="1751256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𝒁</m:t>
                          </m:r>
                        </m:e>
                      </m:d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a14:m>
                  <a:r>
                    <a:rPr lang="en-US" sz="18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457" name="TextBox 456">
                  <a:extLst>
                    <a:ext uri="{FF2B5EF4-FFF2-40B4-BE49-F238E27FC236}">
                      <a16:creationId xmlns:a16="http://schemas.microsoft.com/office/drawing/2014/main" id="{6DF4F6F9-2516-512A-4CBC-0029013CE21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64922" y="3900772"/>
                  <a:ext cx="1751256" cy="369332"/>
                </a:xfrm>
                <a:prstGeom prst="rect">
                  <a:avLst/>
                </a:prstGeom>
                <a:blipFill>
                  <a:blip r:embed="rId13"/>
                  <a:stretch>
                    <a:fillRect b="-1475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9" name="TextBox 458">
                  <a:extLst>
                    <a:ext uri="{FF2B5EF4-FFF2-40B4-BE49-F238E27FC236}">
                      <a16:creationId xmlns:a16="http://schemas.microsoft.com/office/drawing/2014/main" id="{44320C73-A4FF-92E0-35F3-7EB92C9BFA6B}"/>
                    </a:ext>
                  </a:extLst>
                </p:cNvPr>
                <p:cNvSpPr txBox="1"/>
                <p:nvPr/>
              </p:nvSpPr>
              <p:spPr>
                <a:xfrm>
                  <a:off x="6693610" y="4423901"/>
                  <a:ext cx="134517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p>
                        </m:s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𝒁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𝒂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59" name="TextBox 458">
                  <a:extLst>
                    <a:ext uri="{FF2B5EF4-FFF2-40B4-BE49-F238E27FC236}">
                      <a16:creationId xmlns:a16="http://schemas.microsoft.com/office/drawing/2014/main" id="{44320C73-A4FF-92E0-35F3-7EB92C9BFA6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93610" y="4423901"/>
                  <a:ext cx="1345176" cy="276999"/>
                </a:xfrm>
                <a:prstGeom prst="rect">
                  <a:avLst/>
                </a:prstGeom>
                <a:blipFill>
                  <a:blip r:embed="rId14"/>
                  <a:stretch>
                    <a:fillRect l="-1810" t="-2222" r="-5430" b="-37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0" name="TextBox 459">
                  <a:extLst>
                    <a:ext uri="{FF2B5EF4-FFF2-40B4-BE49-F238E27FC236}">
                      <a16:creationId xmlns:a16="http://schemas.microsoft.com/office/drawing/2014/main" id="{F22521D0-0027-4931-F2AB-095AB885DF73}"/>
                    </a:ext>
                  </a:extLst>
                </p:cNvPr>
                <p:cNvSpPr txBox="1"/>
                <p:nvPr/>
              </p:nvSpPr>
              <p:spPr>
                <a:xfrm>
                  <a:off x="7228567" y="4786151"/>
                  <a:ext cx="1356360" cy="27699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𝒂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𝑨</m:t>
                      </m:r>
                    </m:oMath>
                  </a14:m>
                  <a:r>
                    <a:rPr lang="en-US" sz="1200" dirty="0"/>
                    <a:t> </a:t>
                  </a:r>
                </a:p>
              </p:txBody>
            </p:sp>
          </mc:Choice>
          <mc:Fallback xmlns="">
            <p:sp>
              <p:nvSpPr>
                <p:cNvPr id="460" name="TextBox 459">
                  <a:extLst>
                    <a:ext uri="{FF2B5EF4-FFF2-40B4-BE49-F238E27FC236}">
                      <a16:creationId xmlns:a16="http://schemas.microsoft.com/office/drawing/2014/main" id="{F22521D0-0027-4931-F2AB-095AB885DF7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28567" y="4786151"/>
                  <a:ext cx="1356360" cy="276999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63" name="Straight Connector 462">
              <a:extLst>
                <a:ext uri="{FF2B5EF4-FFF2-40B4-BE49-F238E27FC236}">
                  <a16:creationId xmlns:a16="http://schemas.microsoft.com/office/drawing/2014/main" id="{F4688E2F-AF1E-293F-A604-603AC19ED460}"/>
                </a:ext>
              </a:extLst>
            </p:cNvPr>
            <p:cNvCxnSpPr>
              <a:cxnSpLocks/>
            </p:cNvCxnSpPr>
            <p:nvPr/>
          </p:nvCxnSpPr>
          <p:spPr>
            <a:xfrm>
              <a:off x="6360800" y="4301691"/>
              <a:ext cx="1841100" cy="11935"/>
            </a:xfrm>
            <a:prstGeom prst="line">
              <a:avLst/>
            </a:prstGeom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4" name="TextBox 96">
            <a:extLst>
              <a:ext uri="{FF2B5EF4-FFF2-40B4-BE49-F238E27FC236}">
                <a16:creationId xmlns:a16="http://schemas.microsoft.com/office/drawing/2014/main" id="{2870B0BC-BC79-310E-EE73-ECDAC543C92D}"/>
              </a:ext>
            </a:extLst>
          </p:cNvPr>
          <p:cNvSpPr txBox="1"/>
          <p:nvPr/>
        </p:nvSpPr>
        <p:spPr>
          <a:xfrm>
            <a:off x="5907455" y="2485074"/>
            <a:ext cx="221924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Assess orthogonality against steering vectors in set </a:t>
            </a:r>
            <a:r>
              <a:rPr kumimoji="0" lang="en-US" sz="1100" b="1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A</a:t>
            </a:r>
          </a:p>
        </p:txBody>
      </p:sp>
      <p:grpSp>
        <p:nvGrpSpPr>
          <p:cNvPr id="465" name="Group 464">
            <a:extLst>
              <a:ext uri="{FF2B5EF4-FFF2-40B4-BE49-F238E27FC236}">
                <a16:creationId xmlns:a16="http://schemas.microsoft.com/office/drawing/2014/main" id="{2A8B1222-40FA-C4AB-093E-3BAC458C9B5A}"/>
              </a:ext>
            </a:extLst>
          </p:cNvPr>
          <p:cNvGrpSpPr/>
          <p:nvPr/>
        </p:nvGrpSpPr>
        <p:grpSpPr>
          <a:xfrm>
            <a:off x="8459458" y="1121274"/>
            <a:ext cx="1381112" cy="1169951"/>
            <a:chOff x="8218342" y="3901651"/>
            <a:chExt cx="1381112" cy="1169951"/>
          </a:xfrm>
        </p:grpSpPr>
        <p:grpSp>
          <p:nvGrpSpPr>
            <p:cNvPr id="466" name="Group 465">
              <a:extLst>
                <a:ext uri="{FF2B5EF4-FFF2-40B4-BE49-F238E27FC236}">
                  <a16:creationId xmlns:a16="http://schemas.microsoft.com/office/drawing/2014/main" id="{C233791C-B880-0152-D2AC-A78A0A361551}"/>
                </a:ext>
              </a:extLst>
            </p:cNvPr>
            <p:cNvGrpSpPr/>
            <p:nvPr/>
          </p:nvGrpSpPr>
          <p:grpSpPr>
            <a:xfrm>
              <a:off x="8218342" y="3901651"/>
              <a:ext cx="1381112" cy="1169951"/>
              <a:chOff x="6360800" y="3899439"/>
              <a:chExt cx="1855378" cy="1169951"/>
            </a:xfrm>
          </p:grpSpPr>
          <p:sp>
            <p:nvSpPr>
              <p:cNvPr id="469" name="Rectangle: Rounded Corners 468">
                <a:extLst>
                  <a:ext uri="{FF2B5EF4-FFF2-40B4-BE49-F238E27FC236}">
                    <a16:creationId xmlns:a16="http://schemas.microsoft.com/office/drawing/2014/main" id="{6C9D4015-CDAB-B73C-D508-269B0B6AC4BF}"/>
                  </a:ext>
                </a:extLst>
              </p:cNvPr>
              <p:cNvSpPr/>
              <p:nvPr/>
            </p:nvSpPr>
            <p:spPr>
              <a:xfrm>
                <a:off x="6360800" y="3899439"/>
                <a:ext cx="1841100" cy="1169951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381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71" name="TextBox 470">
                    <a:extLst>
                      <a:ext uri="{FF2B5EF4-FFF2-40B4-BE49-F238E27FC236}">
                        <a16:creationId xmlns:a16="http://schemas.microsoft.com/office/drawing/2014/main" id="{5864D776-9B1C-B843-4592-461BD34A684E}"/>
                      </a:ext>
                    </a:extLst>
                  </p:cNvPr>
                  <p:cNvSpPr txBox="1"/>
                  <p:nvPr/>
                </p:nvSpPr>
                <p:spPr>
                  <a:xfrm>
                    <a:off x="6464922" y="3900772"/>
                    <a:ext cx="1751256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d>
                          <m:d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a14:m>
                    <a:r>
                      <a:rPr lang="en-US" sz="1800" dirty="0">
                        <a:solidFill>
                          <a:schemeClr val="tx1"/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471" name="TextBox 470">
                    <a:extLst>
                      <a:ext uri="{FF2B5EF4-FFF2-40B4-BE49-F238E27FC236}">
                        <a16:creationId xmlns:a16="http://schemas.microsoft.com/office/drawing/2014/main" id="{5864D776-9B1C-B843-4592-461BD34A684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464922" y="3900772"/>
                    <a:ext cx="1751256" cy="369332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 b="-1475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74" name="TextBox 473">
                <a:extLst>
                  <a:ext uri="{FF2B5EF4-FFF2-40B4-BE49-F238E27FC236}">
                    <a16:creationId xmlns:a16="http://schemas.microsoft.com/office/drawing/2014/main" id="{1A7F2CDC-14C4-422C-6A70-1231E9B74DA4}"/>
                  </a:ext>
                </a:extLst>
              </p:cNvPr>
              <p:cNvSpPr txBox="1"/>
              <p:nvPr/>
            </p:nvSpPr>
            <p:spPr>
              <a:xfrm>
                <a:off x="6594678" y="4423901"/>
                <a:ext cx="6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endParaRPr lang="en-US" dirty="0"/>
              </a:p>
            </p:txBody>
          </p:sp>
          <p:cxnSp>
            <p:nvCxnSpPr>
              <p:cNvPr id="476" name="Straight Connector 475">
                <a:extLst>
                  <a:ext uri="{FF2B5EF4-FFF2-40B4-BE49-F238E27FC236}">
                    <a16:creationId xmlns:a16="http://schemas.microsoft.com/office/drawing/2014/main" id="{CEF014B4-7871-1A65-1CBC-F29BC2E348C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60800" y="4301691"/>
                <a:ext cx="1841100" cy="11935"/>
              </a:xfrm>
              <a:prstGeom prst="line">
                <a:avLst/>
              </a:prstGeom>
              <a:ln w="381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7" name="TextBox 466">
                  <a:extLst>
                    <a:ext uri="{FF2B5EF4-FFF2-40B4-BE49-F238E27FC236}">
                      <a16:creationId xmlns:a16="http://schemas.microsoft.com/office/drawing/2014/main" id="{79F5883E-B1DA-610A-887E-AE0D27373D8B}"/>
                    </a:ext>
                  </a:extLst>
                </p:cNvPr>
                <p:cNvSpPr txBox="1"/>
                <p:nvPr/>
              </p:nvSpPr>
              <p:spPr>
                <a:xfrm>
                  <a:off x="8706682" y="4502803"/>
                  <a:ext cx="42236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67" name="TextBox 466">
                  <a:extLst>
                    <a:ext uri="{FF2B5EF4-FFF2-40B4-BE49-F238E27FC236}">
                      <a16:creationId xmlns:a16="http://schemas.microsoft.com/office/drawing/2014/main" id="{79F5883E-B1DA-610A-887E-AE0D27373D8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06682" y="4502803"/>
                  <a:ext cx="422360" cy="276999"/>
                </a:xfrm>
                <a:prstGeom prst="rect">
                  <a:avLst/>
                </a:prstGeom>
                <a:blipFill>
                  <a:blip r:embed="rId17"/>
                  <a:stretch>
                    <a:fillRect l="-11594" t="-2222" r="-7246" b="-37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78" name="TextBox 96">
            <a:extLst>
              <a:ext uri="{FF2B5EF4-FFF2-40B4-BE49-F238E27FC236}">
                <a16:creationId xmlns:a16="http://schemas.microsoft.com/office/drawing/2014/main" id="{D286A0EB-FB33-0C59-44F9-D6630B32CC52}"/>
              </a:ext>
            </a:extLst>
          </p:cNvPr>
          <p:cNvSpPr txBox="1"/>
          <p:nvPr/>
        </p:nvSpPr>
        <p:spPr>
          <a:xfrm>
            <a:off x="8044126" y="2524857"/>
            <a:ext cx="221924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Performs reciprocal operation</a:t>
            </a:r>
            <a:endParaRPr kumimoji="0" lang="en-US" sz="1100" b="1" i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479" name="Straight Arrow Connector 478">
            <a:extLst>
              <a:ext uri="{FF2B5EF4-FFF2-40B4-BE49-F238E27FC236}">
                <a16:creationId xmlns:a16="http://schemas.microsoft.com/office/drawing/2014/main" id="{07D0E15C-9641-1F30-25F3-2FC661814BC6}"/>
              </a:ext>
            </a:extLst>
          </p:cNvPr>
          <p:cNvCxnSpPr>
            <a:cxnSpLocks/>
          </p:cNvCxnSpPr>
          <p:nvPr/>
        </p:nvCxnSpPr>
        <p:spPr>
          <a:xfrm>
            <a:off x="5455920" y="1621341"/>
            <a:ext cx="660957" cy="0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0" name="Straight Arrow Connector 479">
            <a:extLst>
              <a:ext uri="{FF2B5EF4-FFF2-40B4-BE49-F238E27FC236}">
                <a16:creationId xmlns:a16="http://schemas.microsoft.com/office/drawing/2014/main" id="{581A9CD0-3AA2-40BC-F174-1FF065A7C685}"/>
              </a:ext>
            </a:extLst>
          </p:cNvPr>
          <p:cNvCxnSpPr>
            <a:cxnSpLocks/>
          </p:cNvCxnSpPr>
          <p:nvPr/>
        </p:nvCxnSpPr>
        <p:spPr>
          <a:xfrm>
            <a:off x="7972255" y="1659319"/>
            <a:ext cx="487203" cy="0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3" name="Cube 482">
            <a:extLst>
              <a:ext uri="{FF2B5EF4-FFF2-40B4-BE49-F238E27FC236}">
                <a16:creationId xmlns:a16="http://schemas.microsoft.com/office/drawing/2014/main" id="{A72B3CE9-AAB4-AA71-FA3D-037B96DA9B66}"/>
              </a:ext>
            </a:extLst>
          </p:cNvPr>
          <p:cNvSpPr/>
          <p:nvPr/>
        </p:nvSpPr>
        <p:spPr>
          <a:xfrm>
            <a:off x="10630559" y="1000609"/>
            <a:ext cx="220260" cy="1183124"/>
          </a:xfrm>
          <a:prstGeom prst="cube">
            <a:avLst>
              <a:gd name="adj" fmla="val 35021"/>
            </a:avLst>
          </a:prstGeom>
          <a:solidFill>
            <a:srgbClr val="D9D9D6"/>
          </a:solidFill>
          <a:ln w="12700" cap="flat" cmpd="sng" algn="ctr">
            <a:solidFill>
              <a:srgbClr val="63666A"/>
            </a:solidFill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88" name="TextBox 63">
            <a:extLst>
              <a:ext uri="{FF2B5EF4-FFF2-40B4-BE49-F238E27FC236}">
                <a16:creationId xmlns:a16="http://schemas.microsoft.com/office/drawing/2014/main" id="{CC77C725-6DDF-CC84-3763-5055EF92011D}"/>
              </a:ext>
            </a:extLst>
          </p:cNvPr>
          <p:cNvSpPr txBox="1"/>
          <p:nvPr/>
        </p:nvSpPr>
        <p:spPr>
          <a:xfrm>
            <a:off x="10302107" y="526205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Arial"/>
              </a:rPr>
              <a:t>Output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91" name="TextBox 96">
            <a:extLst>
              <a:ext uri="{FF2B5EF4-FFF2-40B4-BE49-F238E27FC236}">
                <a16:creationId xmlns:a16="http://schemas.microsoft.com/office/drawing/2014/main" id="{56E2C4F9-A2D0-FA6E-53D9-D3826F86ADD6}"/>
              </a:ext>
            </a:extLst>
          </p:cNvPr>
          <p:cNvSpPr txBox="1"/>
          <p:nvPr/>
        </p:nvSpPr>
        <p:spPr>
          <a:xfrm>
            <a:off x="9867118" y="2516953"/>
            <a:ext cx="178332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Estimated Spatial Spectrum by Algorithm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4" name="TextBox 83">
                <a:extLst>
                  <a:ext uri="{FF2B5EF4-FFF2-40B4-BE49-F238E27FC236}">
                    <a16:creationId xmlns:a16="http://schemas.microsoft.com/office/drawing/2014/main" id="{5461FD51-B48E-8E91-BFEB-50E570BC171B}"/>
                  </a:ext>
                </a:extLst>
              </p:cNvPr>
              <p:cNvSpPr txBox="1"/>
              <p:nvPr/>
            </p:nvSpPr>
            <p:spPr>
              <a:xfrm>
                <a:off x="10420182" y="2185788"/>
                <a:ext cx="60535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Dim:</a:t>
                </a:r>
                <a:endPara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(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kumimoji="0" lang="en-US" sz="1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US" sz="10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𝑨</m:t>
                        </m:r>
                      </m:e>
                    </m:d>
                  </m:oMath>
                </a14:m>
                <a:r>
                  <a:rPr kumimoji="0" 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 x1)</a:t>
                </a:r>
              </a:p>
            </p:txBody>
          </p:sp>
        </mc:Choice>
        <mc:Fallback xmlns="">
          <p:sp>
            <p:nvSpPr>
              <p:cNvPr id="494" name="TextBox 83">
                <a:extLst>
                  <a:ext uri="{FF2B5EF4-FFF2-40B4-BE49-F238E27FC236}">
                    <a16:creationId xmlns:a16="http://schemas.microsoft.com/office/drawing/2014/main" id="{5461FD51-B48E-8E91-BFEB-50E570BC17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20182" y="2185788"/>
                <a:ext cx="605358" cy="400110"/>
              </a:xfrm>
              <a:prstGeom prst="rect">
                <a:avLst/>
              </a:prstGeom>
              <a:blipFill>
                <a:blip r:embed="rId18"/>
                <a:stretch>
                  <a:fillRect t="-1538" b="-6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0" name="Straight Arrow Connector 499">
            <a:extLst>
              <a:ext uri="{FF2B5EF4-FFF2-40B4-BE49-F238E27FC236}">
                <a16:creationId xmlns:a16="http://schemas.microsoft.com/office/drawing/2014/main" id="{5A7BBFB6-6CC5-1F30-95D4-86042636655D}"/>
              </a:ext>
            </a:extLst>
          </p:cNvPr>
          <p:cNvCxnSpPr>
            <a:cxnSpLocks/>
            <a:endCxn id="483" idx="2"/>
          </p:cNvCxnSpPr>
          <p:nvPr/>
        </p:nvCxnSpPr>
        <p:spPr>
          <a:xfrm flipV="1">
            <a:off x="9814904" y="1630740"/>
            <a:ext cx="815655" cy="10631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1" name="TextBox 500">
            <a:extLst>
              <a:ext uri="{FF2B5EF4-FFF2-40B4-BE49-F238E27FC236}">
                <a16:creationId xmlns:a16="http://schemas.microsoft.com/office/drawing/2014/main" id="{1411AEBD-D090-FE7F-B856-D1E4C962C1E5}"/>
              </a:ext>
            </a:extLst>
          </p:cNvPr>
          <p:cNvSpPr txBox="1"/>
          <p:nvPr/>
        </p:nvSpPr>
        <p:spPr>
          <a:xfrm>
            <a:off x="4293387" y="855974"/>
            <a:ext cx="14061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Surrogate Matrix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5" name="TextBox 524">
                <a:extLst>
                  <a:ext uri="{FF2B5EF4-FFF2-40B4-BE49-F238E27FC236}">
                    <a16:creationId xmlns:a16="http://schemas.microsoft.com/office/drawing/2014/main" id="{34A2B319-94C2-0BD8-59B4-5A848B1E3A29}"/>
                  </a:ext>
                </a:extLst>
              </p:cNvPr>
              <p:cNvSpPr txBox="1"/>
              <p:nvPr/>
            </p:nvSpPr>
            <p:spPr>
              <a:xfrm>
                <a:off x="3105941" y="1334731"/>
                <a:ext cx="83195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𝒆𝒊𝒈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525" name="TextBox 524">
                <a:extLst>
                  <a:ext uri="{FF2B5EF4-FFF2-40B4-BE49-F238E27FC236}">
                    <a16:creationId xmlns:a16="http://schemas.microsoft.com/office/drawing/2014/main" id="{34A2B319-94C2-0BD8-59B4-5A848B1E3A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5941" y="1334731"/>
                <a:ext cx="831959" cy="369332"/>
              </a:xfrm>
              <a:prstGeom prst="rect">
                <a:avLst/>
              </a:prstGeom>
              <a:blipFill>
                <a:blip r:embed="rId19"/>
                <a:stretch>
                  <a:fillRect l="-11029" r="-12500" b="-360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28" name="Group 527">
            <a:extLst>
              <a:ext uri="{FF2B5EF4-FFF2-40B4-BE49-F238E27FC236}">
                <a16:creationId xmlns:a16="http://schemas.microsoft.com/office/drawing/2014/main" id="{6C21DAED-E83E-037E-A4CE-8B3880FE10BD}"/>
              </a:ext>
            </a:extLst>
          </p:cNvPr>
          <p:cNvGrpSpPr/>
          <p:nvPr/>
        </p:nvGrpSpPr>
        <p:grpSpPr>
          <a:xfrm>
            <a:off x="2425699" y="2410087"/>
            <a:ext cx="2015927" cy="600164"/>
            <a:chOff x="2521742" y="2429113"/>
            <a:chExt cx="2015927" cy="600164"/>
          </a:xfrm>
        </p:grpSpPr>
        <p:sp>
          <p:nvSpPr>
            <p:cNvPr id="20" name="TextBox 96">
              <a:extLst>
                <a:ext uri="{FF2B5EF4-FFF2-40B4-BE49-F238E27FC236}">
                  <a16:creationId xmlns:a16="http://schemas.microsoft.com/office/drawing/2014/main" id="{F09BF216-EF58-9688-7F0D-F7A18DAE268A}"/>
                </a:ext>
              </a:extLst>
            </p:cNvPr>
            <p:cNvSpPr txBox="1"/>
            <p:nvPr/>
          </p:nvSpPr>
          <p:spPr>
            <a:xfrm>
              <a:off x="2521742" y="2429113"/>
              <a:ext cx="2015927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</a:rPr>
                <a:t>Eigendecomposition into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</a:rPr>
                <a:t> 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7" name="TextBox 526">
                  <a:extLst>
                    <a:ext uri="{FF2B5EF4-FFF2-40B4-BE49-F238E27FC236}">
                      <a16:creationId xmlns:a16="http://schemas.microsoft.com/office/drawing/2014/main" id="{B69908C1-301D-948E-75B3-03DB102D5C40}"/>
                    </a:ext>
                  </a:extLst>
                </p:cNvPr>
                <p:cNvSpPr txBox="1"/>
                <p:nvPr/>
              </p:nvSpPr>
              <p:spPr>
                <a:xfrm>
                  <a:off x="2598830" y="2613606"/>
                  <a:ext cx="1821140" cy="2820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= </m:t>
                        </m:r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sSubSup>
                          <m:sSubSup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  <m:sup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p>
                        </m:sSubSup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  <m:sSub>
                          <m:sSubPr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  <m:sSubSup>
                          <m:sSubSupPr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  <m:sup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p>
                        </m:sSubSup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527" name="TextBox 526">
                  <a:extLst>
                    <a:ext uri="{FF2B5EF4-FFF2-40B4-BE49-F238E27FC236}">
                      <a16:creationId xmlns:a16="http://schemas.microsoft.com/office/drawing/2014/main" id="{B69908C1-301D-948E-75B3-03DB102D5C4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98830" y="2613606"/>
                  <a:ext cx="1821140" cy="282065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1" name="Footer Placeholder 30">
            <a:extLst>
              <a:ext uri="{FF2B5EF4-FFF2-40B4-BE49-F238E27FC236}">
                <a16:creationId xmlns:a16="http://schemas.microsoft.com/office/drawing/2014/main" id="{87443840-8AD2-B884-3866-DCDD9F0FC6E6}"/>
              </a:ext>
            </a:extLst>
          </p:cNvPr>
          <p:cNvSpPr>
            <a:spLocks noGrp="1"/>
          </p:cNvSpPr>
          <p:nvPr>
            <p:ph type="ftr" sz="quarter" idx="3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Raytheon Company - Approved for Public Disclosure</a:t>
            </a:r>
          </a:p>
        </p:txBody>
      </p:sp>
    </p:spTree>
    <p:extLst>
      <p:ext uri="{BB962C8B-B14F-4D97-AF65-F5344CB8AC3E}">
        <p14:creationId xmlns:p14="http://schemas.microsoft.com/office/powerpoint/2010/main" val="40393386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6E130E-F79E-0EF7-3DE5-02CC45E6CE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Title 455">
            <a:extLst>
              <a:ext uri="{FF2B5EF4-FFF2-40B4-BE49-F238E27FC236}">
                <a16:creationId xmlns:a16="http://schemas.microsoft.com/office/drawing/2014/main" id="{22FDBCE7-9C91-3D62-F285-FE2E91662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COSnet: Capabilities</a:t>
            </a:r>
          </a:p>
        </p:txBody>
      </p:sp>
      <p:sp>
        <p:nvSpPr>
          <p:cNvPr id="458" name="Text Placeholder 457">
            <a:extLst>
              <a:ext uri="{FF2B5EF4-FFF2-40B4-BE49-F238E27FC236}">
                <a16:creationId xmlns:a16="http://schemas.microsoft.com/office/drawing/2014/main" id="{EFF198CE-A8A3-04D3-F426-BB792B3C2B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AI/ML Surrogate Matrix Has Additional Capabilities and Flexibility in Its Structure/Nature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FB0D27E-5D64-2C5F-2A76-9ED4EF44E3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7165E6F-54ED-4977-A15E-D44BE7238A65}" type="slidenum">
              <a:rPr lang="en-US" smtClean="0"/>
              <a:pPr/>
              <a:t>22</a:t>
            </a:fld>
            <a:endParaRPr lang="en-US"/>
          </a:p>
        </p:txBody>
      </p:sp>
      <p:grpSp>
        <p:nvGrpSpPr>
          <p:cNvPr id="448" name="Group 447">
            <a:extLst>
              <a:ext uri="{FF2B5EF4-FFF2-40B4-BE49-F238E27FC236}">
                <a16:creationId xmlns:a16="http://schemas.microsoft.com/office/drawing/2014/main" id="{EB6A9D6D-86F9-BE76-D091-4AD01AB3EC54}"/>
              </a:ext>
            </a:extLst>
          </p:cNvPr>
          <p:cNvGrpSpPr/>
          <p:nvPr/>
        </p:nvGrpSpPr>
        <p:grpSpPr>
          <a:xfrm>
            <a:off x="771232" y="956814"/>
            <a:ext cx="10744111" cy="4738444"/>
            <a:chOff x="771232" y="956814"/>
            <a:chExt cx="10744111" cy="4461558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B9A84462-A5A2-4BD5-CF24-AD527E389DA3}"/>
                </a:ext>
              </a:extLst>
            </p:cNvPr>
            <p:cNvSpPr/>
            <p:nvPr/>
          </p:nvSpPr>
          <p:spPr>
            <a:xfrm>
              <a:off x="771232" y="956814"/>
              <a:ext cx="10725823" cy="2145528"/>
            </a:xfrm>
            <a:prstGeom prst="rect">
              <a:avLst/>
            </a:prstGeom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0A333EAF-14B4-34EF-32C8-49905228A306}"/>
                </a:ext>
              </a:extLst>
            </p:cNvPr>
            <p:cNvSpPr/>
            <p:nvPr/>
          </p:nvSpPr>
          <p:spPr>
            <a:xfrm>
              <a:off x="789520" y="3272844"/>
              <a:ext cx="10725823" cy="2145528"/>
            </a:xfrm>
            <a:prstGeom prst="rect">
              <a:avLst/>
            </a:prstGeom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49" name="Text Placeholder 8">
            <a:extLst>
              <a:ext uri="{FF2B5EF4-FFF2-40B4-BE49-F238E27FC236}">
                <a16:creationId xmlns:a16="http://schemas.microsoft.com/office/drawing/2014/main" id="{5E384A63-BDE1-4069-B247-7A8EAC3754A9}"/>
              </a:ext>
            </a:extLst>
          </p:cNvPr>
          <p:cNvSpPr>
            <a:spLocks noGrp="1"/>
          </p:cNvSpPr>
          <p:nvPr/>
        </p:nvSpPr>
        <p:spPr>
          <a:xfrm>
            <a:off x="5220167" y="1520832"/>
            <a:ext cx="6155616" cy="1789847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219456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CE1126"/>
              </a:buClr>
              <a:buSzPct val="75000"/>
              <a:buFont typeface="Arial" panose="020B0604020202020204" pitchFamily="34" charset="0"/>
              <a:buChar char="•"/>
              <a:defRPr lang="en-US" sz="2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8912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–"/>
              <a:defRPr lang="en-US" sz="20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1792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75000"/>
              <a:buFont typeface="Arial" panose="020B0604020202020204" pitchFamily="34" charset="0"/>
              <a:buChar char="•"/>
              <a:defRPr lang="en-US" sz="20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1248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–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60704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75000"/>
              <a:buFont typeface="Arial" panose="020B0604020202020204" pitchFamily="34" charset="0"/>
              <a:buChar char="•"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9456" marR="0" lvl="0" indent="-219456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CE1126"/>
              </a:buClr>
              <a:buSzPct val="75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MUSIC can theoretically predict up to (N-1) sources for N spatial degrees of freedom( # of antenna elements)</a:t>
            </a:r>
          </a:p>
          <a:p>
            <a:pPr marL="219456" marR="0" lvl="0" indent="-219456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CE1126"/>
              </a:buClr>
              <a:buSzPct val="75000"/>
              <a:buFont typeface="Arial" panose="020B0604020202020204" pitchFamily="34" charset="0"/>
              <a:buChar char="•"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219456" marR="0" lvl="0" indent="-219456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CE1126"/>
              </a:buClr>
              <a:buSzPct val="75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(Left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) The learned </a:t>
            </a:r>
            <a:r>
              <a:rPr kumimoji="0" lang="en-US" sz="1600" b="1" i="1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r>
              <a:rPr kumimoji="0" lang="en-US" sz="1600" b="0" i="1" u="none" strike="noStrike" kern="1200" cap="none" spc="0" normalizeH="0" baseline="-2500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n</a:t>
            </a:r>
            <a:r>
              <a:rPr kumimoji="0" lang="en-US" sz="1600" b="0" i="0" u="none" strike="noStrike" kern="1200" cap="none" spc="0" normalizeH="0" baseline="-2500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surrogate matrix produced by COSnet shows the ability to resolve up to N sources.  </a:t>
            </a:r>
          </a:p>
        </p:txBody>
      </p:sp>
      <p:pic>
        <p:nvPicPr>
          <p:cNvPr id="450" name="Picture 449" descr="A graph with red lines&#10;&#10;Description automatically generated with low confidence">
            <a:extLst>
              <a:ext uri="{FF2B5EF4-FFF2-40B4-BE49-F238E27FC236}">
                <a16:creationId xmlns:a16="http://schemas.microsoft.com/office/drawing/2014/main" id="{FDD0F96D-D944-443E-AA22-787915D717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0446" y="1037767"/>
            <a:ext cx="3207144" cy="2127356"/>
          </a:xfrm>
          <a:prstGeom prst="rect">
            <a:avLst/>
          </a:prstGeom>
        </p:spPr>
      </p:pic>
      <p:sp>
        <p:nvSpPr>
          <p:cNvPr id="451" name="TextBox 50">
            <a:extLst>
              <a:ext uri="{FF2B5EF4-FFF2-40B4-BE49-F238E27FC236}">
                <a16:creationId xmlns:a16="http://schemas.microsoft.com/office/drawing/2014/main" id="{A2F6EEDE-548F-4D7A-91F0-B043CD60934D}"/>
              </a:ext>
            </a:extLst>
          </p:cNvPr>
          <p:cNvSpPr txBox="1"/>
          <p:nvPr/>
        </p:nvSpPr>
        <p:spPr>
          <a:xfrm>
            <a:off x="5335499" y="1066515"/>
            <a:ext cx="3731471" cy="33855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u="sng" dirty="0">
                <a:cs typeface="Arial"/>
              </a:rPr>
              <a:t>Resolving up to N Sources</a:t>
            </a:r>
          </a:p>
        </p:txBody>
      </p:sp>
      <p:sp>
        <p:nvSpPr>
          <p:cNvPr id="453" name="Text Placeholder 8">
            <a:extLst>
              <a:ext uri="{FF2B5EF4-FFF2-40B4-BE49-F238E27FC236}">
                <a16:creationId xmlns:a16="http://schemas.microsoft.com/office/drawing/2014/main" id="{447C0ABF-0A36-4B82-AEF4-B6BFD849E581}"/>
              </a:ext>
            </a:extLst>
          </p:cNvPr>
          <p:cNvSpPr txBox="1">
            <a:spLocks/>
          </p:cNvSpPr>
          <p:nvPr/>
        </p:nvSpPr>
        <p:spPr>
          <a:xfrm>
            <a:off x="996770" y="3832561"/>
            <a:ext cx="5889643" cy="1728704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defPPr>
              <a:defRPr lang="en-US"/>
            </a:defPPr>
            <a:lvl1pPr marL="219456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CE1126"/>
              </a:buClr>
              <a:buSzPct val="75000"/>
              <a:buFont typeface="Arial" panose="020B0604020202020204" pitchFamily="34" charset="0"/>
              <a:buChar char="•"/>
              <a:defRPr lang="en-US" sz="2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8912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–"/>
              <a:defRPr lang="en-US" sz="20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1792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75000"/>
              <a:buFont typeface="Arial" panose="020B0604020202020204" pitchFamily="34" charset="0"/>
              <a:buChar char="•"/>
              <a:defRPr lang="en-US" sz="20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1248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–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60704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75000"/>
              <a:buFont typeface="Arial" panose="020B0604020202020204" pitchFamily="34" charset="0"/>
              <a:buChar char="•"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Additional information can be provided to the neural network as input to improve predictive ability</a:t>
            </a:r>
          </a:p>
          <a:p>
            <a:endParaRPr lang="en-US" sz="1600" dirty="0"/>
          </a:p>
          <a:p>
            <a:r>
              <a:rPr lang="en-US" sz="1600" dirty="0"/>
              <a:t>(</a:t>
            </a:r>
            <a:r>
              <a:rPr lang="en-US" sz="1600" i="1" dirty="0"/>
              <a:t>Right</a:t>
            </a:r>
            <a:r>
              <a:rPr lang="en-US" sz="1600" dirty="0"/>
              <a:t>) Providing a </a:t>
            </a:r>
            <a:r>
              <a:rPr lang="en-US" sz="1600" dirty="0" err="1"/>
              <a:t>Quadricovariance</a:t>
            </a:r>
            <a:r>
              <a:rPr lang="en-US" sz="1600" dirty="0"/>
              <a:t> matrix as input to the COSnet showed enhanced resolution of N sources, but did not expand the </a:t>
            </a:r>
            <a:r>
              <a:rPr lang="en-US" sz="1600" dirty="0" err="1"/>
              <a:t>DoFs</a:t>
            </a:r>
            <a:r>
              <a:rPr lang="en-US" sz="1600" dirty="0"/>
              <a:t>.</a:t>
            </a:r>
          </a:p>
          <a:p>
            <a:endParaRPr lang="en-US" sz="1800" dirty="0"/>
          </a:p>
        </p:txBody>
      </p:sp>
      <p:pic>
        <p:nvPicPr>
          <p:cNvPr id="454" name="Picture 453">
            <a:extLst>
              <a:ext uri="{FF2B5EF4-FFF2-40B4-BE49-F238E27FC236}">
                <a16:creationId xmlns:a16="http://schemas.microsoft.com/office/drawing/2014/main" id="{BE7ECF1E-2E6F-405E-9071-ABC8EBC887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3526" y="3434795"/>
            <a:ext cx="3066530" cy="2231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5" name="TextBox 41">
            <a:extLst>
              <a:ext uri="{FF2B5EF4-FFF2-40B4-BE49-F238E27FC236}">
                <a16:creationId xmlns:a16="http://schemas.microsoft.com/office/drawing/2014/main" id="{C5CC82B6-84A1-40AB-965C-DD9C73972047}"/>
              </a:ext>
            </a:extLst>
          </p:cNvPr>
          <p:cNvSpPr txBox="1"/>
          <p:nvPr/>
        </p:nvSpPr>
        <p:spPr>
          <a:xfrm>
            <a:off x="1091944" y="3448136"/>
            <a:ext cx="3731471" cy="33855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u="sng" dirty="0">
                <a:cs typeface="Arial"/>
              </a:rPr>
              <a:t>Utilizing Alternative Input Data</a:t>
            </a:r>
          </a:p>
        </p:txBody>
      </p:sp>
      <p:sp>
        <p:nvSpPr>
          <p:cNvPr id="471" name="TextBox 470">
            <a:extLst>
              <a:ext uri="{FF2B5EF4-FFF2-40B4-BE49-F238E27FC236}">
                <a16:creationId xmlns:a16="http://schemas.microsoft.com/office/drawing/2014/main" id="{473B6BA0-81F1-30F0-0913-AC944DDB2643}"/>
              </a:ext>
            </a:extLst>
          </p:cNvPr>
          <p:cNvSpPr txBox="1"/>
          <p:nvPr/>
        </p:nvSpPr>
        <p:spPr>
          <a:xfrm>
            <a:off x="755990" y="3016676"/>
            <a:ext cx="117051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* Using a 4elem. ULA</a:t>
            </a:r>
          </a:p>
        </p:txBody>
      </p:sp>
      <p:sp>
        <p:nvSpPr>
          <p:cNvPr id="472" name="TextBox 471">
            <a:extLst>
              <a:ext uri="{FF2B5EF4-FFF2-40B4-BE49-F238E27FC236}">
                <a16:creationId xmlns:a16="http://schemas.microsoft.com/office/drawing/2014/main" id="{2EEA1647-FFD8-86C1-24FF-5CBA3FD5D7B7}"/>
              </a:ext>
            </a:extLst>
          </p:cNvPr>
          <p:cNvSpPr txBox="1"/>
          <p:nvPr/>
        </p:nvSpPr>
        <p:spPr>
          <a:xfrm>
            <a:off x="10398140" y="5489716"/>
            <a:ext cx="117051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* Using a 4elem. ULA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CC0FB8E2-9C2E-0C1F-E93F-2C132826D701}"/>
              </a:ext>
            </a:extLst>
          </p:cNvPr>
          <p:cNvSpPr>
            <a:spLocks noGrp="1"/>
          </p:cNvSpPr>
          <p:nvPr>
            <p:ph type="ftr" sz="quarter" idx="3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Raytheon Company - Approved for Public Disclosure</a:t>
            </a:r>
          </a:p>
        </p:txBody>
      </p:sp>
    </p:spTree>
    <p:extLst>
      <p:ext uri="{BB962C8B-B14F-4D97-AF65-F5344CB8AC3E}">
        <p14:creationId xmlns:p14="http://schemas.microsoft.com/office/powerpoint/2010/main" val="17881945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F798D5-6A5A-7FA9-1194-C7F8A4B880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Title 447">
            <a:extLst>
              <a:ext uri="{FF2B5EF4-FFF2-40B4-BE49-F238E27FC236}">
                <a16:creationId xmlns:a16="http://schemas.microsoft.com/office/drawing/2014/main" id="{730AD75F-C63D-C4D2-3B22-DAAA0DC3B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Restate Problem Statement</a:t>
            </a:r>
          </a:p>
        </p:txBody>
      </p:sp>
      <p:sp>
        <p:nvSpPr>
          <p:cNvPr id="449" name="Text Placeholder 448">
            <a:extLst>
              <a:ext uri="{FF2B5EF4-FFF2-40B4-BE49-F238E27FC236}">
                <a16:creationId xmlns:a16="http://schemas.microsoft.com/office/drawing/2014/main" id="{048F9169-21F9-A72C-E679-7898B111BB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4B92911-724A-A92C-113F-7FEB4B938F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7165E6F-54ED-4977-A15E-D44BE7238A65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C60CFD94-08C6-73CD-5665-23D0A1A01980}"/>
              </a:ext>
            </a:extLst>
          </p:cNvPr>
          <p:cNvSpPr>
            <a:spLocks noGrp="1"/>
          </p:cNvSpPr>
          <p:nvPr>
            <p:ph type="ftr" sz="quarter" idx="3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Raytheon Company - Approved for Public Disclosure</a:t>
            </a:r>
          </a:p>
        </p:txBody>
      </p:sp>
    </p:spTree>
    <p:extLst>
      <p:ext uri="{BB962C8B-B14F-4D97-AF65-F5344CB8AC3E}">
        <p14:creationId xmlns:p14="http://schemas.microsoft.com/office/powerpoint/2010/main" val="15091841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EACEB2-9BFA-46A5-A36A-6B4ED87639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Title 455">
            <a:extLst>
              <a:ext uri="{FF2B5EF4-FFF2-40B4-BE49-F238E27FC236}">
                <a16:creationId xmlns:a16="http://schemas.microsoft.com/office/drawing/2014/main" id="{AA39072F-18FD-4F97-AE2F-899516CC7E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for Problem Solvers</a:t>
            </a:r>
          </a:p>
        </p:txBody>
      </p:sp>
      <p:sp>
        <p:nvSpPr>
          <p:cNvPr id="458" name="Text Placeholder 457">
            <a:extLst>
              <a:ext uri="{FF2B5EF4-FFF2-40B4-BE49-F238E27FC236}">
                <a16:creationId xmlns:a16="http://schemas.microsoft.com/office/drawing/2014/main" id="{14614F39-0F23-A300-C1F3-B416A023ACB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Various Surrogate Matrices Have Been Covered. Can We Develop A Better One?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85CC9D1-E46A-9431-D01D-D9F48AC275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7165E6F-54ED-4977-A15E-D44BE7238A65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468" name="Rectangle 467">
            <a:extLst>
              <a:ext uri="{FF2B5EF4-FFF2-40B4-BE49-F238E27FC236}">
                <a16:creationId xmlns:a16="http://schemas.microsoft.com/office/drawing/2014/main" id="{8B4A7208-FEB2-FC57-9BAA-BD6E51026F6D}"/>
              </a:ext>
            </a:extLst>
          </p:cNvPr>
          <p:cNvSpPr/>
          <p:nvPr/>
        </p:nvSpPr>
        <p:spPr>
          <a:xfrm>
            <a:off x="1397748" y="1082844"/>
            <a:ext cx="4469651" cy="3227867"/>
          </a:xfrm>
          <a:prstGeom prst="rect">
            <a:avLst/>
          </a:prstGeom>
          <a:solidFill>
            <a:schemeClr val="bg2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100" u="sng" dirty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473" name="TextBox 472">
            <a:extLst>
              <a:ext uri="{FF2B5EF4-FFF2-40B4-BE49-F238E27FC236}">
                <a16:creationId xmlns:a16="http://schemas.microsoft.com/office/drawing/2014/main" id="{8707FC79-15B4-4714-3CFC-956874156738}"/>
              </a:ext>
            </a:extLst>
          </p:cNvPr>
          <p:cNvSpPr txBox="1"/>
          <p:nvPr/>
        </p:nvSpPr>
        <p:spPr>
          <a:xfrm>
            <a:off x="1500578" y="1221574"/>
            <a:ext cx="42639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u="sng" dirty="0">
                <a:latin typeface="Cambria Math" panose="02040503050406030204" pitchFamily="18" charset="0"/>
                <a:ea typeface="Cambria Math" panose="02040503050406030204" pitchFamily="18" charset="0"/>
              </a:rPr>
              <a:t>Goal 1</a:t>
            </a:r>
            <a:r>
              <a:rPr lang="en-US" sz="2000" u="sng" dirty="0">
                <a:latin typeface="Cambria Math" panose="02040503050406030204" pitchFamily="18" charset="0"/>
                <a:ea typeface="Cambria Math" panose="02040503050406030204" pitchFamily="18" charset="0"/>
              </a:rPr>
              <a:t>: Characterize Surrogate Matrix</a:t>
            </a:r>
          </a:p>
        </p:txBody>
      </p:sp>
      <p:sp>
        <p:nvSpPr>
          <p:cNvPr id="475" name="Text Placeholder 456">
            <a:extLst>
              <a:ext uri="{FF2B5EF4-FFF2-40B4-BE49-F238E27FC236}">
                <a16:creationId xmlns:a16="http://schemas.microsoft.com/office/drawing/2014/main" id="{B66FDD1F-68FA-FE65-F7E3-E52A3B02AEA2}"/>
              </a:ext>
            </a:extLst>
          </p:cNvPr>
          <p:cNvSpPr txBox="1">
            <a:spLocks/>
          </p:cNvSpPr>
          <p:nvPr/>
        </p:nvSpPr>
        <p:spPr>
          <a:xfrm>
            <a:off x="1745342" y="1739324"/>
            <a:ext cx="3964887" cy="2436364"/>
          </a:xfrm>
          <a:prstGeom prst="rect">
            <a:avLst/>
          </a:prstGeom>
          <a:noFill/>
        </p:spPr>
        <p:txBody>
          <a:bodyPr vert="horz" lIns="0" tIns="0" rIns="182880" bIns="0" rtlCol="0">
            <a:noAutofit/>
          </a:bodyPr>
          <a:lstStyle>
            <a:lvl1pPr marL="219456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  <a:defRPr lang="en-US" sz="1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8150" indent="-2047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–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90563" indent="-2333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383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–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7763" indent="-2333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Understand</a:t>
            </a:r>
            <a:r>
              <a:rPr lang="fr-FR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fr-FR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its</a:t>
            </a:r>
            <a:r>
              <a:rPr lang="fr-FR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fr-FR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mathematical</a:t>
            </a:r>
            <a:r>
              <a:rPr lang="fr-FR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fr-FR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properties</a:t>
            </a:r>
            <a:endParaRPr lang="fr-FR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fr-FR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Identify</a:t>
            </a:r>
            <a:r>
              <a:rPr lang="fr-FR" dirty="0">
                <a:latin typeface="Cambria Math" panose="02040503050406030204" pitchFamily="18" charset="0"/>
                <a:ea typeface="Cambria Math" panose="02040503050406030204" pitchFamily="18" charset="0"/>
              </a:rPr>
              <a:t> relations to MUSIC noise </a:t>
            </a:r>
            <a:r>
              <a:rPr lang="fr-FR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subspace</a:t>
            </a:r>
            <a:r>
              <a:rPr lang="fr-FR" dirty="0">
                <a:latin typeface="Cambria Math" panose="02040503050406030204" pitchFamily="18" charset="0"/>
                <a:ea typeface="Cambria Math" panose="02040503050406030204" pitchFamily="18" charset="0"/>
              </a:rPr>
              <a:t> or MVDR inverse matrix.</a:t>
            </a:r>
          </a:p>
          <a:p>
            <a:r>
              <a:rPr lang="fr-FR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Determine</a:t>
            </a:r>
            <a:r>
              <a:rPr lang="fr-FR" dirty="0">
                <a:latin typeface="Cambria Math" panose="02040503050406030204" pitchFamily="18" charset="0"/>
                <a:ea typeface="Cambria Math" panose="02040503050406030204" pitchFamily="18" charset="0"/>
              </a:rPr>
              <a:t> how </a:t>
            </a:r>
            <a:r>
              <a:rPr lang="fr-FR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surrogate</a:t>
            </a:r>
            <a:r>
              <a:rPr lang="fr-FR" dirty="0">
                <a:latin typeface="Cambria Math" panose="02040503050406030204" pitchFamily="18" charset="0"/>
                <a:ea typeface="Cambria Math" panose="02040503050406030204" pitchFamily="18" charset="0"/>
              </a:rPr>
              <a:t> matrix </a:t>
            </a:r>
            <a:r>
              <a:rPr lang="fr-FR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is</a:t>
            </a:r>
            <a:r>
              <a:rPr lang="fr-FR" dirty="0">
                <a:latin typeface="Cambria Math" panose="02040503050406030204" pitchFamily="18" charset="0"/>
                <a:ea typeface="Cambria Math" panose="02040503050406030204" pitchFamily="18" charset="0"/>
              </a:rPr>
              <a:t> able to </a:t>
            </a:r>
            <a:r>
              <a:rPr lang="fr-FR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demonstrate</a:t>
            </a:r>
            <a:r>
              <a:rPr lang="fr-FR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fr-FR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enhanced</a:t>
            </a:r>
            <a:r>
              <a:rPr lang="fr-FR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fr-FR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behavior</a:t>
            </a:r>
            <a:endParaRPr lang="fr-FR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476" name="Rectangle 475">
            <a:extLst>
              <a:ext uri="{FF2B5EF4-FFF2-40B4-BE49-F238E27FC236}">
                <a16:creationId xmlns:a16="http://schemas.microsoft.com/office/drawing/2014/main" id="{D5B15143-4D58-69E8-96E8-B120D92953A9}"/>
              </a:ext>
            </a:extLst>
          </p:cNvPr>
          <p:cNvSpPr/>
          <p:nvPr/>
        </p:nvSpPr>
        <p:spPr>
          <a:xfrm>
            <a:off x="6214150" y="1077063"/>
            <a:ext cx="4469651" cy="3227867"/>
          </a:xfrm>
          <a:prstGeom prst="rect">
            <a:avLst/>
          </a:prstGeom>
          <a:solidFill>
            <a:schemeClr val="bg2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100" u="sng" dirty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477" name="TextBox 476">
            <a:extLst>
              <a:ext uri="{FF2B5EF4-FFF2-40B4-BE49-F238E27FC236}">
                <a16:creationId xmlns:a16="http://schemas.microsoft.com/office/drawing/2014/main" id="{18A3CEF7-8901-A211-F4C6-681AE31B2A20}"/>
              </a:ext>
            </a:extLst>
          </p:cNvPr>
          <p:cNvSpPr txBox="1"/>
          <p:nvPr/>
        </p:nvSpPr>
        <p:spPr>
          <a:xfrm>
            <a:off x="6278883" y="1123086"/>
            <a:ext cx="40821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u="sng" dirty="0">
                <a:latin typeface="Cambria Math" panose="02040503050406030204" pitchFamily="18" charset="0"/>
                <a:ea typeface="Cambria Math" panose="02040503050406030204" pitchFamily="18" charset="0"/>
              </a:rPr>
              <a:t>Goal 2</a:t>
            </a:r>
            <a:r>
              <a:rPr lang="en-US" sz="2000" u="sng" dirty="0">
                <a:latin typeface="Cambria Math" panose="02040503050406030204" pitchFamily="18" charset="0"/>
                <a:ea typeface="Cambria Math" panose="02040503050406030204" pitchFamily="18" charset="0"/>
              </a:rPr>
              <a:t>: Derive Additional Surrogate </a:t>
            </a:r>
          </a:p>
          <a:p>
            <a:r>
              <a:rPr lang="en-US" sz="2000" u="sng" dirty="0">
                <a:latin typeface="Cambria Math" panose="02040503050406030204" pitchFamily="18" charset="0"/>
                <a:ea typeface="Cambria Math" panose="02040503050406030204" pitchFamily="18" charset="0"/>
              </a:rPr>
              <a:t>Matrices</a:t>
            </a:r>
          </a:p>
        </p:txBody>
      </p:sp>
      <p:sp>
        <p:nvSpPr>
          <p:cNvPr id="478" name="Text Placeholder 456">
            <a:extLst>
              <a:ext uri="{FF2B5EF4-FFF2-40B4-BE49-F238E27FC236}">
                <a16:creationId xmlns:a16="http://schemas.microsoft.com/office/drawing/2014/main" id="{2489AF72-50CF-79DC-8D59-BE995A18D344}"/>
              </a:ext>
            </a:extLst>
          </p:cNvPr>
          <p:cNvSpPr txBox="1">
            <a:spLocks/>
          </p:cNvSpPr>
          <p:nvPr/>
        </p:nvSpPr>
        <p:spPr>
          <a:xfrm>
            <a:off x="6466531" y="1829301"/>
            <a:ext cx="3964887" cy="2302311"/>
          </a:xfrm>
          <a:prstGeom prst="rect">
            <a:avLst/>
          </a:prstGeom>
          <a:noFill/>
        </p:spPr>
        <p:txBody>
          <a:bodyPr vert="horz" lIns="0" tIns="0" rIns="182880" bIns="0" rtlCol="0">
            <a:noAutofit/>
          </a:bodyPr>
          <a:lstStyle>
            <a:lvl1pPr marL="219456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  <a:defRPr lang="en-US" sz="1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8150" indent="-2047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–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90563" indent="-2333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383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–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7763" indent="-2333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latin typeface="Cambria Math" panose="02040503050406030204" pitchFamily="18" charset="0"/>
                <a:ea typeface="Cambria Math" panose="02040503050406030204" pitchFamily="18" charset="0"/>
              </a:rPr>
              <a:t>Exploit and </a:t>
            </a:r>
            <a:r>
              <a:rPr lang="fr-FR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enhance</a:t>
            </a:r>
            <a:r>
              <a:rPr lang="fr-FR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fr-FR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any</a:t>
            </a:r>
            <a:r>
              <a:rPr lang="fr-FR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fr-FR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understood</a:t>
            </a:r>
            <a:r>
              <a:rPr lang="fr-FR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fr-FR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principles</a:t>
            </a:r>
            <a:r>
              <a:rPr lang="fr-FR" dirty="0">
                <a:latin typeface="Cambria Math" panose="02040503050406030204" pitchFamily="18" charset="0"/>
                <a:ea typeface="Cambria Math" panose="02040503050406030204" pitchFamily="18" charset="0"/>
              </a:rPr>
              <a:t> of the </a:t>
            </a:r>
            <a:r>
              <a:rPr lang="fr-FR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surrogate</a:t>
            </a:r>
            <a:r>
              <a:rPr lang="fr-FR" dirty="0">
                <a:latin typeface="Cambria Math" panose="02040503050406030204" pitchFamily="18" charset="0"/>
                <a:ea typeface="Cambria Math" panose="02040503050406030204" pitchFamily="18" charset="0"/>
              </a:rPr>
              <a:t> matrix. </a:t>
            </a:r>
          </a:p>
          <a:p>
            <a:r>
              <a:rPr lang="fr-FR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Leverage</a:t>
            </a:r>
            <a:r>
              <a:rPr lang="fr-FR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fr-FR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surrogate</a:t>
            </a:r>
            <a:r>
              <a:rPr lang="fr-FR" dirty="0">
                <a:latin typeface="Cambria Math" panose="02040503050406030204" pitchFamily="18" charset="0"/>
                <a:ea typeface="Cambria Math" panose="02040503050406030204" pitchFamily="18" charset="0"/>
              </a:rPr>
              <a:t> matrices to </a:t>
            </a:r>
            <a:r>
              <a:rPr lang="fr-FR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develop</a:t>
            </a:r>
            <a:r>
              <a:rPr lang="fr-FR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fr-FR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virtual</a:t>
            </a:r>
            <a:r>
              <a:rPr lang="fr-FR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fr-FR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sensor</a:t>
            </a:r>
            <a:r>
              <a:rPr lang="fr-FR" dirty="0">
                <a:latin typeface="Cambria Math" panose="02040503050406030204" pitchFamily="18" charset="0"/>
                <a:ea typeface="Cambria Math" panose="02040503050406030204" pitchFamily="18" charset="0"/>
              </a:rPr>
              <a:t> concepts </a:t>
            </a:r>
            <a:r>
              <a:rPr lang="fr-FR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that</a:t>
            </a:r>
            <a:r>
              <a:rPr lang="fr-FR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fr-FR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provide</a:t>
            </a:r>
            <a:r>
              <a:rPr lang="fr-FR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fr-FR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enhanced</a:t>
            </a:r>
            <a:r>
              <a:rPr lang="fr-FR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fr-FR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degrees</a:t>
            </a:r>
            <a:r>
              <a:rPr lang="fr-FR" dirty="0">
                <a:latin typeface="Cambria Math" panose="02040503050406030204" pitchFamily="18" charset="0"/>
                <a:ea typeface="Cambria Math" panose="02040503050406030204" pitchFamily="18" charset="0"/>
              </a:rPr>
              <a:t> of </a:t>
            </a:r>
            <a:r>
              <a:rPr lang="fr-FR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freedom</a:t>
            </a:r>
            <a:endParaRPr lang="fr-FR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482" name="Graphic 481" descr="Research with solid fill">
            <a:extLst>
              <a:ext uri="{FF2B5EF4-FFF2-40B4-BE49-F238E27FC236}">
                <a16:creationId xmlns:a16="http://schemas.microsoft.com/office/drawing/2014/main" id="{57D5FF4F-B74A-B4F8-A1EA-D70F9ADB29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2085" y="3236169"/>
            <a:ext cx="1414371" cy="1414371"/>
          </a:xfrm>
          <a:prstGeom prst="rect">
            <a:avLst/>
          </a:prstGeom>
        </p:spPr>
      </p:pic>
      <p:pic>
        <p:nvPicPr>
          <p:cNvPr id="486" name="Graphic 485" descr="Blueprint with solid fill">
            <a:extLst>
              <a:ext uri="{FF2B5EF4-FFF2-40B4-BE49-F238E27FC236}">
                <a16:creationId xmlns:a16="http://schemas.microsoft.com/office/drawing/2014/main" id="{7A57EEF0-F44F-AF96-FBAA-54DB721512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639266" y="3166779"/>
            <a:ext cx="1443519" cy="144351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6FB47280-11C5-07AA-23AC-83427AF625D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32254264"/>
                  </p:ext>
                </p:extLst>
              </p:nvPr>
            </p:nvGraphicFramePr>
            <p:xfrm>
              <a:off x="2150150" y="4729404"/>
              <a:ext cx="8128000" cy="746838"/>
            </p:xfrm>
            <a:graphic>
              <a:graphicData uri="http://schemas.openxmlformats.org/drawingml/2006/table">
                <a:tbl>
                  <a:tblPr firstRow="1" bandRow="1">
                    <a:tableStyleId>{BDBED569-4797-4DF1-A0F4-6AAB3CD982D8}</a:tableStyleId>
                  </a:tblPr>
                  <a:tblGrid>
                    <a:gridCol w="2032000">
                      <a:extLst>
                        <a:ext uri="{9D8B030D-6E8A-4147-A177-3AD203B41FA5}">
                          <a16:colId xmlns:a16="http://schemas.microsoft.com/office/drawing/2014/main" val="1133962808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4196387899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654041265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162517430"/>
                        </a:ext>
                      </a:extLst>
                    </a:gridCol>
                  </a:tblGrid>
                  <a:tr h="373712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Surrogate Matrices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MVDR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MUSIC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COSnet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3287488012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1" i="1">
                                            <a:latin typeface="Cambria Math" panose="02040503050406030204" pitchFamily="18" charset="0"/>
                                          </a:rPr>
                                          <m:t>𝑹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1">
                                        <a:latin typeface="Cambria Math" panose="02040503050406030204" pitchFamily="18" charset="0"/>
                                      </a:rPr>
                                      <m:t>𝑼</m:t>
                                    </m:r>
                                  </m:e>
                                  <m:sub>
                                    <m:r>
                                      <a:rPr lang="en-US" sz="180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</m:sSub>
                                <m:sSubSup>
                                  <m:sSubSup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b="1">
                                        <a:latin typeface="Cambria Math" panose="02040503050406030204" pitchFamily="18" charset="0"/>
                                      </a:rPr>
                                      <m:t>𝑼</m:t>
                                    </m:r>
                                  </m:e>
                                  <m:sub>
                                    <m:r>
                                      <a:rPr lang="en-US" sz="180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  <m:sup>
                                    <m:r>
                                      <a:rPr lang="en-US" sz="1800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800" b="0" i="1" u="none" strike="noStrike" kern="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800" b="1" u="none" strike="noStrike" kern="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</a:rPr>
                                      <m:t>𝑿</m:t>
                                    </m:r>
                                  </m:e>
                                  <m:sub>
                                    <m:r>
                                      <a:rPr kumimoji="0" lang="en-US" sz="1800" b="0" u="none" strike="noStrike" kern="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37701185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6FB47280-11C5-07AA-23AC-83427AF625D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32254264"/>
                  </p:ext>
                </p:extLst>
              </p:nvPr>
            </p:nvGraphicFramePr>
            <p:xfrm>
              <a:off x="2150150" y="4729404"/>
              <a:ext cx="8128000" cy="746838"/>
            </p:xfrm>
            <a:graphic>
              <a:graphicData uri="http://schemas.openxmlformats.org/drawingml/2006/table">
                <a:tbl>
                  <a:tblPr firstRow="1" bandRow="1">
                    <a:tableStyleId>{BDBED569-4797-4DF1-A0F4-6AAB3CD982D8}</a:tableStyleId>
                  </a:tblPr>
                  <a:tblGrid>
                    <a:gridCol w="2032000">
                      <a:extLst>
                        <a:ext uri="{9D8B030D-6E8A-4147-A177-3AD203B41FA5}">
                          <a16:colId xmlns:a16="http://schemas.microsoft.com/office/drawing/2014/main" val="1133962808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4196387899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654041265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162517430"/>
                        </a:ext>
                      </a:extLst>
                    </a:gridCol>
                  </a:tblGrid>
                  <a:tr h="373712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Surrogate Matrices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MVDR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MUSIC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COSnet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3287488012"/>
                      </a:ext>
                    </a:extLst>
                  </a:tr>
                  <a:tr h="373126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8"/>
                          <a:stretch>
                            <a:fillRect l="-100299" t="-108065" r="-200599" b="-112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8"/>
                          <a:stretch>
                            <a:fillRect l="-200901" t="-108065" r="-101201" b="-112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8"/>
                          <a:stretch>
                            <a:fillRect l="-300000" t="-108065" r="-898" b="-112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7701185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34EE07D4-E930-292A-D10A-AA7DEDA4DE90}"/>
              </a:ext>
            </a:extLst>
          </p:cNvPr>
          <p:cNvSpPr>
            <a:spLocks noGrp="1"/>
          </p:cNvSpPr>
          <p:nvPr>
            <p:ph type="ftr" sz="quarter" idx="3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Raytheon Company - Approved for Public Disclosure</a:t>
            </a:r>
          </a:p>
        </p:txBody>
      </p:sp>
    </p:spTree>
    <p:extLst>
      <p:ext uri="{BB962C8B-B14F-4D97-AF65-F5344CB8AC3E}">
        <p14:creationId xmlns:p14="http://schemas.microsoft.com/office/powerpoint/2010/main" val="30829873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225327-381D-1951-B46D-5024DF6189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Title 455">
            <a:extLst>
              <a:ext uri="{FF2B5EF4-FFF2-40B4-BE49-F238E27FC236}">
                <a16:creationId xmlns:a16="http://schemas.microsoft.com/office/drawing/2014/main" id="{03490F58-8537-E872-95B2-6D5D00F77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Provided Data</a:t>
            </a:r>
          </a:p>
        </p:txBody>
      </p:sp>
      <p:sp>
        <p:nvSpPr>
          <p:cNvPr id="458" name="Text Placeholder 457">
            <a:extLst>
              <a:ext uri="{FF2B5EF4-FFF2-40B4-BE49-F238E27FC236}">
                <a16:creationId xmlns:a16="http://schemas.microsoft.com/office/drawing/2014/main" id="{2FEA10B9-23EA-35B9-AF56-BFF5C940DD1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Continued Support For Providing Any Required Data/Scripts/Information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55FFB12-69C5-DE76-53AA-B415250233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7165E6F-54ED-4977-A15E-D44BE7238A65}" type="slidenum">
              <a:rPr lang="en-US" smtClean="0"/>
              <a:pPr/>
              <a:t>25</a:t>
            </a:fld>
            <a:endParaRPr lang="en-US"/>
          </a:p>
        </p:txBody>
      </p:sp>
      <p:grpSp>
        <p:nvGrpSpPr>
          <p:cNvPr id="464" name="Group 463">
            <a:extLst>
              <a:ext uri="{FF2B5EF4-FFF2-40B4-BE49-F238E27FC236}">
                <a16:creationId xmlns:a16="http://schemas.microsoft.com/office/drawing/2014/main" id="{FCA6C7D9-01C8-8C5A-3BD3-0A1A8FCCDDA7}"/>
              </a:ext>
            </a:extLst>
          </p:cNvPr>
          <p:cNvGrpSpPr/>
          <p:nvPr/>
        </p:nvGrpSpPr>
        <p:grpSpPr>
          <a:xfrm>
            <a:off x="690934" y="996379"/>
            <a:ext cx="10824409" cy="4759579"/>
            <a:chOff x="690934" y="996379"/>
            <a:chExt cx="11318185" cy="4759579"/>
          </a:xfrm>
        </p:grpSpPr>
        <p:sp>
          <p:nvSpPr>
            <p:cNvPr id="461" name="Rectangle 460">
              <a:extLst>
                <a:ext uri="{FF2B5EF4-FFF2-40B4-BE49-F238E27FC236}">
                  <a16:creationId xmlns:a16="http://schemas.microsoft.com/office/drawing/2014/main" id="{C17DDB95-29F9-2F96-8705-F7F59878C7EE}"/>
                </a:ext>
              </a:extLst>
            </p:cNvPr>
            <p:cNvSpPr/>
            <p:nvPr/>
          </p:nvSpPr>
          <p:spPr>
            <a:xfrm>
              <a:off x="690934" y="996381"/>
              <a:ext cx="3660349" cy="4759577"/>
            </a:xfrm>
            <a:prstGeom prst="rect">
              <a:avLst/>
            </a:prstGeom>
            <a:solidFill>
              <a:schemeClr val="bg2">
                <a:lumMod val="95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2" name="Rectangle 461">
              <a:extLst>
                <a:ext uri="{FF2B5EF4-FFF2-40B4-BE49-F238E27FC236}">
                  <a16:creationId xmlns:a16="http://schemas.microsoft.com/office/drawing/2014/main" id="{14CCA855-34B4-D292-FA03-34DE5FE72736}"/>
                </a:ext>
              </a:extLst>
            </p:cNvPr>
            <p:cNvSpPr/>
            <p:nvPr/>
          </p:nvSpPr>
          <p:spPr>
            <a:xfrm>
              <a:off x="4519852" y="996380"/>
              <a:ext cx="3660349" cy="4759577"/>
            </a:xfrm>
            <a:prstGeom prst="rect">
              <a:avLst/>
            </a:prstGeom>
            <a:solidFill>
              <a:schemeClr val="bg2">
                <a:lumMod val="95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3" name="Rectangle 462">
              <a:extLst>
                <a:ext uri="{FF2B5EF4-FFF2-40B4-BE49-F238E27FC236}">
                  <a16:creationId xmlns:a16="http://schemas.microsoft.com/office/drawing/2014/main" id="{B3F72DB8-1187-7B4A-0FC2-687F81B6D118}"/>
                </a:ext>
              </a:extLst>
            </p:cNvPr>
            <p:cNvSpPr/>
            <p:nvPr/>
          </p:nvSpPr>
          <p:spPr>
            <a:xfrm>
              <a:off x="8348770" y="996379"/>
              <a:ext cx="3660349" cy="4759577"/>
            </a:xfrm>
            <a:prstGeom prst="rect">
              <a:avLst/>
            </a:prstGeom>
            <a:solidFill>
              <a:schemeClr val="bg2">
                <a:lumMod val="95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65" name="TextBox 464">
            <a:extLst>
              <a:ext uri="{FF2B5EF4-FFF2-40B4-BE49-F238E27FC236}">
                <a16:creationId xmlns:a16="http://schemas.microsoft.com/office/drawing/2014/main" id="{4A82A20A-D5C6-458B-02CF-7B5E5E0F3449}"/>
              </a:ext>
            </a:extLst>
          </p:cNvPr>
          <p:cNvSpPr txBox="1"/>
          <p:nvPr/>
        </p:nvSpPr>
        <p:spPr>
          <a:xfrm>
            <a:off x="676657" y="981392"/>
            <a:ext cx="2315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>
                <a:latin typeface="Cambria Math" panose="02040503050406030204" pitchFamily="18" charset="0"/>
                <a:ea typeface="Cambria Math" panose="02040503050406030204" pitchFamily="18" charset="0"/>
              </a:rPr>
              <a:t>Surrogate Matrix Data</a:t>
            </a:r>
          </a:p>
        </p:txBody>
      </p:sp>
      <p:sp>
        <p:nvSpPr>
          <p:cNvPr id="466" name="TextBox 465">
            <a:extLst>
              <a:ext uri="{FF2B5EF4-FFF2-40B4-BE49-F238E27FC236}">
                <a16:creationId xmlns:a16="http://schemas.microsoft.com/office/drawing/2014/main" id="{846DDAA4-5B1B-6BBA-3A35-EB762D0B56FB}"/>
              </a:ext>
            </a:extLst>
          </p:cNvPr>
          <p:cNvSpPr txBox="1"/>
          <p:nvPr/>
        </p:nvSpPr>
        <p:spPr>
          <a:xfrm>
            <a:off x="4343666" y="977131"/>
            <a:ext cx="26516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>
                <a:latin typeface="Cambria Math" panose="02040503050406030204" pitchFamily="18" charset="0"/>
                <a:ea typeface="Cambria Math" panose="02040503050406030204" pitchFamily="18" charset="0"/>
              </a:rPr>
              <a:t>Algorithm/Helper Scripts</a:t>
            </a:r>
          </a:p>
        </p:txBody>
      </p:sp>
      <p:sp>
        <p:nvSpPr>
          <p:cNvPr id="467" name="TextBox 466">
            <a:extLst>
              <a:ext uri="{FF2B5EF4-FFF2-40B4-BE49-F238E27FC236}">
                <a16:creationId xmlns:a16="http://schemas.microsoft.com/office/drawing/2014/main" id="{E7614C91-4CD2-6DBE-D774-9E482FA3A492}"/>
              </a:ext>
            </a:extLst>
          </p:cNvPr>
          <p:cNvSpPr txBox="1"/>
          <p:nvPr/>
        </p:nvSpPr>
        <p:spPr>
          <a:xfrm>
            <a:off x="8038333" y="977131"/>
            <a:ext cx="1243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>
                <a:latin typeface="Cambria Math" panose="02040503050406030204" pitchFamily="18" charset="0"/>
                <a:ea typeface="Cambria Math" panose="02040503050406030204" pitchFamily="18" charset="0"/>
              </a:rPr>
              <a:t>References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74" name="TextBox 473">
                <a:extLst>
                  <a:ext uri="{FF2B5EF4-FFF2-40B4-BE49-F238E27FC236}">
                    <a16:creationId xmlns:a16="http://schemas.microsoft.com/office/drawing/2014/main" id="{1DFF93B4-6A65-C7B6-0ACC-E67E72E2F50C}"/>
                  </a:ext>
                </a:extLst>
              </p:cNvPr>
              <p:cNvSpPr txBox="1"/>
              <p:nvPr/>
            </p:nvSpPr>
            <p:spPr>
              <a:xfrm>
                <a:off x="791680" y="1478524"/>
                <a:ext cx="3299168" cy="45309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50 Realizations of Array Data for each source count (1-4) that Includes </a:t>
                </a:r>
              </a:p>
              <a:p>
                <a:endParaRPr lang="en-US" sz="16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</m:acc>
                    <m:r>
                      <a:rPr lang="en-US" sz="1600" b="1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b="0" i="0" smtClean="0"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en-US" sz="1600" dirty="0"/>
                  <a:t>Normalized Sample Correlation Matrix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6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sz="1600" b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kumimoji="0" lang="en-US" sz="1600" b="0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en-US" sz="1600" dirty="0"/>
                  <a:t>: Corresponding AI/ML Surrogate Matrix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  <m:r>
                      <a:rPr lang="en-US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sz="1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…,</m:t>
                        </m:r>
                        <m:sSub>
                          <m:sSubPr>
                            <m:ctrlPr>
                              <a:rPr lang="en-US" sz="1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𝑴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600" dirty="0"/>
                  <a:t>: Truth </a:t>
                </a:r>
                <a:r>
                  <a:rPr lang="en-US" sz="1600" dirty="0" err="1"/>
                  <a:t>DoAs</a:t>
                </a:r>
                <a:r>
                  <a:rPr lang="en-US" sz="1600" dirty="0"/>
                  <a:t> of sources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𝑺𝑵𝑹</m:t>
                    </m:r>
                    <m:r>
                      <a:rPr lang="en-US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𝑆𝑁𝑅</m:t>
                            </m:r>
                          </m:e>
                          <m:sub>
                            <m:r>
                              <a:rPr lang="en-US" sz="1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sz="1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…,</m:t>
                        </m:r>
                        <m:sSub>
                          <m:sSubPr>
                            <m:ctrlPr>
                              <a:rPr lang="en-US" sz="1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𝑆𝑁𝑅</m:t>
                            </m:r>
                          </m:e>
                          <m:sub>
                            <m:r>
                              <a:rPr lang="en-US" sz="1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𝑴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600" dirty="0"/>
                  <a:t>: SNRs of sources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dirty="0"/>
                  <a:t>General ULA parameters (</a:t>
                </a:r>
                <a:r>
                  <a:rPr lang="en-US" sz="16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ne, d, </a:t>
                </a:r>
                <a:r>
                  <a:rPr lang="en-US" sz="1600" i="1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az_extent</a:t>
                </a:r>
                <a:r>
                  <a:rPr lang="en-US" sz="1600" dirty="0"/>
                  <a:t>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16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16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16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1600" dirty="0"/>
              </a:p>
            </p:txBody>
          </p:sp>
        </mc:Choice>
        <mc:Fallback>
          <p:sp>
            <p:nvSpPr>
              <p:cNvPr id="474" name="TextBox 473">
                <a:extLst>
                  <a:ext uri="{FF2B5EF4-FFF2-40B4-BE49-F238E27FC236}">
                    <a16:creationId xmlns:a16="http://schemas.microsoft.com/office/drawing/2014/main" id="{1DFF93B4-6A65-C7B6-0ACC-E67E72E2F5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680" y="1478524"/>
                <a:ext cx="3299168" cy="4530984"/>
              </a:xfrm>
              <a:prstGeom prst="rect">
                <a:avLst/>
              </a:prstGeom>
              <a:blipFill>
                <a:blip r:embed="rId4"/>
                <a:stretch>
                  <a:fillRect l="-1109" t="-404" r="-22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5" name="TextBox 474">
            <a:extLst>
              <a:ext uri="{FF2B5EF4-FFF2-40B4-BE49-F238E27FC236}">
                <a16:creationId xmlns:a16="http://schemas.microsoft.com/office/drawing/2014/main" id="{DFCD8778-9230-C769-E8DE-53A7AF692381}"/>
              </a:ext>
            </a:extLst>
          </p:cNvPr>
          <p:cNvSpPr txBox="1"/>
          <p:nvPr/>
        </p:nvSpPr>
        <p:spPr>
          <a:xfrm>
            <a:off x="4487290" y="1417490"/>
            <a:ext cx="3182473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MATLAB script to support analysis of data and methods</a:t>
            </a:r>
          </a:p>
          <a:p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Plot Antenna Pattern of ULA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Generate Steering Vectors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Form Array Output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Demonstration Algorithms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Conventional Beamformer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MVDR Beamformer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MUSIC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Load Surrogate Matrix Data and Plot Spatial Spectrum.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sp>
        <p:nvSpPr>
          <p:cNvPr id="478" name="TextBox 477">
            <a:extLst>
              <a:ext uri="{FF2B5EF4-FFF2-40B4-BE49-F238E27FC236}">
                <a16:creationId xmlns:a16="http://schemas.microsoft.com/office/drawing/2014/main" id="{35135BFC-9066-DDE1-8FD7-75BA71619553}"/>
              </a:ext>
            </a:extLst>
          </p:cNvPr>
          <p:cNvSpPr txBox="1"/>
          <p:nvPr/>
        </p:nvSpPr>
        <p:spPr>
          <a:xfrm>
            <a:off x="8147659" y="1305378"/>
            <a:ext cx="3234707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400" dirty="0">
                <a:solidFill>
                  <a:srgbClr val="000000"/>
                </a:solidFill>
              </a:rPr>
              <a:t>Papers on MUSIC and other Subspace Based Techniques</a:t>
            </a:r>
            <a:endParaRPr lang="en-US" sz="1400" b="0" i="0" u="none" strike="noStrike" baseline="0" dirty="0">
              <a:solidFill>
                <a:srgbClr val="000000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b="0" i="0" u="none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R. Schmidt, “A signal subspace approach to multiple emitter location and spectral estimation”,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b="0" i="0" u="none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2. R. H. Roy, “ESPRIT – Estimation of Signal Parameters via Rotational Invariance Techniques”,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b="0" i="0" u="none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3. Y. Hua and T. K. Sarkar, “Matrix Pencil Method for Estimating Parameters of Exponentially damped/Undamped Sinusoids in Noise”, IEEE Transactions on ASSP, Vol. 38, No. 5, May 1990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b="0" i="0" u="none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4. T. K. Sarkar and O. Pereira,” Using the Matrix Pencil Method to Estimate the Parameters of a Sum of Complex Exponentials”, IEEE AP Magazine, Vol. 37, No. 1, February 1995. </a:t>
            </a:r>
            <a:endParaRPr lang="en-US" sz="1000" dirty="0">
              <a:solidFill>
                <a:srgbClr val="000000"/>
              </a:solidFill>
              <a:latin typeface="Aptos" panose="020B0004020202020204" pitchFamily="34" charset="0"/>
            </a:endParaRPr>
          </a:p>
          <a:p>
            <a:r>
              <a:rPr lang="en-US" sz="1400" b="0" i="0" u="none" strike="noStrike" baseline="0" dirty="0">
                <a:solidFill>
                  <a:srgbClr val="000000"/>
                </a:solidFill>
              </a:rPr>
              <a:t>Papers on Higher Order Statistics and Virtual Array Concepts</a:t>
            </a:r>
          </a:p>
          <a:p>
            <a:r>
              <a:rPr lang="en-US" sz="900" b="0" i="0" u="none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B. Porat and B. Friedlander, “Direction finding algorithms based on high-order statistics,” </a:t>
            </a:r>
            <a:r>
              <a:rPr lang="en-US" sz="900" b="0" i="1" u="none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IEEE Trans. Signal Processing</a:t>
            </a:r>
            <a:r>
              <a:rPr lang="en-US" sz="900" b="0" i="0" u="none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, vol. 39, 2016-2024, Sep. 1991. </a:t>
            </a:r>
          </a:p>
          <a:p>
            <a:r>
              <a:rPr lang="en-US" sz="900" b="0" i="0" u="none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2. M. C. Dogan and J. M. Mendel, “Applications of cumulants to array processing: I. Aperture extension and array calibration.” </a:t>
            </a:r>
            <a:r>
              <a:rPr lang="en-US" sz="900" b="0" i="1" u="none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IEEE Trans. Signal Proc., </a:t>
            </a:r>
            <a:r>
              <a:rPr lang="en-US" sz="900" b="0" i="0" u="none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vol. 43, pp. 1200-16, May 1995. </a:t>
            </a:r>
          </a:p>
          <a:p>
            <a:r>
              <a:rPr lang="en-US" sz="900" b="0" i="0" u="none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3. P. Chevalier, L. Albera, A. </a:t>
            </a:r>
            <a:r>
              <a:rPr lang="en-US" sz="900" b="0" i="0" u="none" strike="noStrike" baseline="0" dirty="0" err="1">
                <a:solidFill>
                  <a:srgbClr val="000000"/>
                </a:solidFill>
                <a:latin typeface="Aptos" panose="020B0004020202020204" pitchFamily="34" charset="0"/>
              </a:rPr>
              <a:t>Ferreol</a:t>
            </a:r>
            <a:r>
              <a:rPr lang="en-US" sz="900" b="0" i="0" u="none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, and P. Comon, “On the virtual array concept for higher order array processing,” </a:t>
            </a:r>
            <a:r>
              <a:rPr lang="en-US" sz="900" b="0" i="1" u="none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IEEE Trans Signal Processing, </a:t>
            </a:r>
            <a:r>
              <a:rPr lang="en-US" sz="900" b="0" i="0" u="none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vol. 53, pp. 1254-1271, Apr. 2005. </a:t>
            </a:r>
          </a:p>
          <a:p>
            <a:r>
              <a:rPr lang="en-US" sz="900" b="0" i="0" u="none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4. P. Chevalier and A. </a:t>
            </a:r>
            <a:r>
              <a:rPr lang="en-US" sz="900" b="0" i="0" u="none" strike="noStrike" baseline="0" dirty="0" err="1">
                <a:solidFill>
                  <a:srgbClr val="000000"/>
                </a:solidFill>
                <a:latin typeface="Aptos" panose="020B0004020202020204" pitchFamily="34" charset="0"/>
              </a:rPr>
              <a:t>Ferreol</a:t>
            </a:r>
            <a:r>
              <a:rPr lang="en-US" sz="900" b="0" i="0" u="none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, “On the virtual array concept for the fourth-order direction finding problem,” </a:t>
            </a:r>
            <a:r>
              <a:rPr lang="en-US" sz="900" b="0" i="1" u="none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IEEE Trans. Signal Processing</a:t>
            </a:r>
            <a:r>
              <a:rPr lang="en-US" sz="900" b="0" i="0" u="none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, vol. 47, pp. 2592-2595, Sep. 1999. </a:t>
            </a:r>
          </a:p>
          <a:p>
            <a:endParaRPr lang="en-US" sz="900" b="0" i="0" u="none" strike="noStrike" baseline="0" dirty="0">
              <a:solidFill>
                <a:srgbClr val="000000"/>
              </a:solidFill>
              <a:latin typeface="Aptos" panose="020B0004020202020204" pitchFamily="34" charset="0"/>
            </a:endParaRPr>
          </a:p>
          <a:p>
            <a:endParaRPr lang="en-US" sz="1000" b="0" i="0" u="none" strike="noStrike" baseline="0" dirty="0">
              <a:solidFill>
                <a:srgbClr val="000000"/>
              </a:solidFill>
              <a:latin typeface="Aptos" panose="020B0004020202020204" pitchFamily="34" charset="0"/>
            </a:endParaRP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29DBFF94-7A95-0DF6-C0ED-6D04EF4C778F}"/>
              </a:ext>
            </a:extLst>
          </p:cNvPr>
          <p:cNvSpPr>
            <a:spLocks noGrp="1"/>
          </p:cNvSpPr>
          <p:nvPr>
            <p:ph type="ftr" sz="quarter" idx="3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Raytheon Company - Approved for Public Disclosure</a:t>
            </a:r>
          </a:p>
        </p:txBody>
      </p:sp>
    </p:spTree>
    <p:extLst>
      <p:ext uri="{BB962C8B-B14F-4D97-AF65-F5344CB8AC3E}">
        <p14:creationId xmlns:p14="http://schemas.microsoft.com/office/powerpoint/2010/main" val="1018448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Title 447">
            <a:extLst>
              <a:ext uri="{FF2B5EF4-FFF2-40B4-BE49-F238E27FC236}">
                <a16:creationId xmlns:a16="http://schemas.microsoft.com/office/drawing/2014/main" id="{0FFBD24A-C60E-F1AF-F174-F96AB1DB4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Questions?</a:t>
            </a:r>
          </a:p>
        </p:txBody>
      </p:sp>
      <p:sp>
        <p:nvSpPr>
          <p:cNvPr id="449" name="Text Placeholder 448">
            <a:extLst>
              <a:ext uri="{FF2B5EF4-FFF2-40B4-BE49-F238E27FC236}">
                <a16:creationId xmlns:a16="http://schemas.microsoft.com/office/drawing/2014/main" id="{0AA02FC5-5D2E-3BB2-B508-523AD0E5C31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7165E6F-54ED-4977-A15E-D44BE7238A65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22B2DC68-98AE-A011-6B0D-55EC161B574B}"/>
              </a:ext>
            </a:extLst>
          </p:cNvPr>
          <p:cNvSpPr>
            <a:spLocks noGrp="1"/>
          </p:cNvSpPr>
          <p:nvPr>
            <p:ph type="ftr" sz="quarter" idx="3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Raytheon Company - Approved for Public Disclosure</a:t>
            </a:r>
          </a:p>
        </p:txBody>
      </p:sp>
    </p:spTree>
    <p:extLst>
      <p:ext uri="{BB962C8B-B14F-4D97-AF65-F5344CB8AC3E}">
        <p14:creationId xmlns:p14="http://schemas.microsoft.com/office/powerpoint/2010/main" val="28212755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8B4323C-E4D8-3ACE-EAC9-39F9A45440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7165E6F-54ED-4977-A15E-D44BE7238A65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8EDCBB33-442C-BAD0-0675-2EA7C94D2B33}"/>
              </a:ext>
            </a:extLst>
          </p:cNvPr>
          <p:cNvSpPr>
            <a:spLocks noGrp="1"/>
          </p:cNvSpPr>
          <p:nvPr>
            <p:ph type="ftr" sz="quarter" idx="3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Raytheon Company - Approved for Public Disclosure</a:t>
            </a:r>
          </a:p>
        </p:txBody>
      </p:sp>
    </p:spTree>
    <p:extLst>
      <p:ext uri="{BB962C8B-B14F-4D97-AF65-F5344CB8AC3E}">
        <p14:creationId xmlns:p14="http://schemas.microsoft.com/office/powerpoint/2010/main" val="4176662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7281C59-735C-5443-9C35-F16A55065D24}"/>
              </a:ext>
            </a:extLst>
          </p:cNvPr>
          <p:cNvSpPr>
            <a:spLocks noGrp="1"/>
          </p:cNvSpPr>
          <p:nvPr>
            <p:ph type="ftr" sz="quarter" idx="3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Raytheon Company - Approved for Public Disclosure</a:t>
            </a:r>
          </a:p>
        </p:txBody>
      </p:sp>
    </p:spTree>
    <p:extLst>
      <p:ext uri="{BB962C8B-B14F-4D97-AF65-F5344CB8AC3E}">
        <p14:creationId xmlns:p14="http://schemas.microsoft.com/office/powerpoint/2010/main" val="19580559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Text Placeholder 461">
            <a:extLst>
              <a:ext uri="{FF2B5EF4-FFF2-40B4-BE49-F238E27FC236}">
                <a16:creationId xmlns:a16="http://schemas.microsoft.com/office/drawing/2014/main" id="{CBDC4D77-FCBD-E4F5-20E6-B481A1CFBEA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61" name="Text Placeholder 460">
            <a:extLst>
              <a:ext uri="{FF2B5EF4-FFF2-40B4-BE49-F238E27FC236}">
                <a16:creationId xmlns:a16="http://schemas.microsoft.com/office/drawing/2014/main" id="{E5E7AFA7-9514-6620-BBC5-8D46DF013AC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60" name="Title 459">
            <a:extLst>
              <a:ext uri="{FF2B5EF4-FFF2-40B4-BE49-F238E27FC236}">
                <a16:creationId xmlns:a16="http://schemas.microsoft.com/office/drawing/2014/main" id="{B7B0174D-B306-BA7E-0EC4-5F7C8FF29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E2A3E52-A3B7-E314-4E27-91A3356D40C4}"/>
              </a:ext>
            </a:extLst>
          </p:cNvPr>
          <p:cNvSpPr>
            <a:spLocks noGrp="1"/>
          </p:cNvSpPr>
          <p:nvPr>
            <p:ph type="ftr" sz="quarter" idx="3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Raytheon Company - Approved for Public Disclosure</a:t>
            </a:r>
          </a:p>
        </p:txBody>
      </p:sp>
    </p:spTree>
    <p:extLst>
      <p:ext uri="{BB962C8B-B14F-4D97-AF65-F5344CB8AC3E}">
        <p14:creationId xmlns:p14="http://schemas.microsoft.com/office/powerpoint/2010/main" val="2862388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B71E0D-06D0-083F-D246-25D365FEEB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Title 455">
            <a:extLst>
              <a:ext uri="{FF2B5EF4-FFF2-40B4-BE49-F238E27FC236}">
                <a16:creationId xmlns:a16="http://schemas.microsoft.com/office/drawing/2014/main" id="{82FDC695-19D8-E9E2-7F6F-8E7AA07766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Description/Overview of Problem</a:t>
            </a:r>
          </a:p>
        </p:txBody>
      </p:sp>
      <p:sp>
        <p:nvSpPr>
          <p:cNvPr id="457" name="Text Placeholder 456">
            <a:extLst>
              <a:ext uri="{FF2B5EF4-FFF2-40B4-BE49-F238E27FC236}">
                <a16:creationId xmlns:a16="http://schemas.microsoft.com/office/drawing/2014/main" id="{4D756971-2A77-A2AD-1327-22B8C9B66E0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94944" y="1143000"/>
            <a:ext cx="7205472" cy="4434910"/>
          </a:xfrm>
        </p:spPr>
        <p:txBody>
          <a:bodyPr/>
          <a:lstStyle/>
          <a:p>
            <a:r>
              <a:rPr lang="en-US" sz="1600" b="1" dirty="0"/>
              <a:t>Subspace based parameter estimation </a:t>
            </a:r>
            <a:r>
              <a:rPr lang="en-US" sz="1600" dirty="0"/>
              <a:t>techniques, specifically Direction of Arrival Estimation (DoA), are well understood and prominent in signal processing.</a:t>
            </a:r>
          </a:p>
          <a:p>
            <a:pPr lvl="1"/>
            <a:r>
              <a:rPr lang="en-US" sz="1600" dirty="0"/>
              <a:t>Techniques include MUSIC, ESPRIT, and Matrix Pencil algorithms</a:t>
            </a:r>
          </a:p>
          <a:p>
            <a:pPr lvl="1"/>
            <a:r>
              <a:rPr lang="en-US" sz="1600" dirty="0"/>
              <a:t>Exploit inherent orthogonality that exists between noise subspace and signal vectors that span the (</a:t>
            </a:r>
            <a:r>
              <a:rPr lang="en-US" sz="1600" dirty="0" err="1"/>
              <a:t>signal+noise</a:t>
            </a:r>
            <a:r>
              <a:rPr lang="en-US" sz="1600" dirty="0"/>
              <a:t>) subspace</a:t>
            </a:r>
          </a:p>
          <a:p>
            <a:pPr lvl="2"/>
            <a:r>
              <a:rPr lang="en-US" sz="1600" dirty="0"/>
              <a:t>Noise subspace-based projection matrices are used by algorithms</a:t>
            </a:r>
          </a:p>
          <a:p>
            <a:r>
              <a:rPr lang="en-US" sz="1600" b="1" dirty="0"/>
              <a:t>AI/ML approaches </a:t>
            </a:r>
            <a:r>
              <a:rPr lang="en-US" sz="1600" dirty="0"/>
              <a:t>have been developed that derive surrogate matrices which behave like noise subspace-based projection matrices.</a:t>
            </a:r>
          </a:p>
          <a:p>
            <a:r>
              <a:rPr lang="en-US" sz="1600" dirty="0"/>
              <a:t>A brief analysis showed that these </a:t>
            </a:r>
            <a:r>
              <a:rPr lang="en-US" sz="1600" b="1" dirty="0"/>
              <a:t>surrogate matrices </a:t>
            </a:r>
            <a:r>
              <a:rPr lang="en-US" sz="1600" dirty="0"/>
              <a:t>behave like an interesting cross between beamforming and noise subspace projection matrices. </a:t>
            </a:r>
          </a:p>
          <a:p>
            <a:r>
              <a:rPr lang="en-US" sz="1600" dirty="0"/>
              <a:t>These surrogate matrices may serve as a basis for developing </a:t>
            </a:r>
            <a:r>
              <a:rPr lang="en-US" sz="1600" b="1" dirty="0"/>
              <a:t>virtual sensor concepts</a:t>
            </a:r>
            <a:r>
              <a:rPr lang="en-US" sz="1600" dirty="0"/>
              <a:t>. </a:t>
            </a:r>
          </a:p>
          <a:p>
            <a:endParaRPr lang="en-US" sz="1600" dirty="0"/>
          </a:p>
        </p:txBody>
      </p:sp>
      <p:sp>
        <p:nvSpPr>
          <p:cNvPr id="458" name="Text Placeholder 457">
            <a:extLst>
              <a:ext uri="{FF2B5EF4-FFF2-40B4-BE49-F238E27FC236}">
                <a16:creationId xmlns:a16="http://schemas.microsoft.com/office/drawing/2014/main" id="{FF5D7F09-454A-83C6-2D46-BAF2A5EB88A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Understand Properties of AI/ML Surrogate Matrices and Potentially Develop Additional Surrogates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310F58-AF7D-07E9-2D80-161BE32123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7165E6F-54ED-4977-A15E-D44BE7238A65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490" name="Picture 489" descr="Rolls of blueprints">
            <a:extLst>
              <a:ext uri="{FF2B5EF4-FFF2-40B4-BE49-F238E27FC236}">
                <a16:creationId xmlns:a16="http://schemas.microsoft.com/office/drawing/2014/main" id="{5F05DE92-1F9A-44B1-47C0-C1F1CD5D105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2821"/>
          <a:stretch/>
        </p:blipFill>
        <p:spPr>
          <a:xfrm>
            <a:off x="7840979" y="530977"/>
            <a:ext cx="3674363" cy="5190858"/>
          </a:xfrm>
          <a:prstGeom prst="rect">
            <a:avLst/>
          </a:prstGeom>
        </p:spPr>
      </p:pic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1AE2DF79-AB83-4FEE-2DBB-E8EBA0817B18}"/>
              </a:ext>
            </a:extLst>
          </p:cNvPr>
          <p:cNvSpPr>
            <a:spLocks noGrp="1"/>
          </p:cNvSpPr>
          <p:nvPr>
            <p:ph type="ftr" sz="quarter" idx="3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Raytheon Company - Approved for Public Disclosure</a:t>
            </a:r>
          </a:p>
        </p:txBody>
      </p:sp>
    </p:spTree>
    <p:extLst>
      <p:ext uri="{BB962C8B-B14F-4D97-AF65-F5344CB8AC3E}">
        <p14:creationId xmlns:p14="http://schemas.microsoft.com/office/powerpoint/2010/main" val="14079225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3B63C89-5E70-E8E2-CCBD-DDCD0B056FC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1BB71EF-82AF-E874-E1FE-22F7E1FB2E6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FC426FE-BE45-C86E-88BC-78B06F5F2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113E2CCC-E4AE-8C7B-6FC1-65FFBB53611B}"/>
              </a:ext>
            </a:extLst>
          </p:cNvPr>
          <p:cNvSpPr>
            <a:spLocks noGrp="1"/>
          </p:cNvSpPr>
          <p:nvPr>
            <p:ph type="ftr" sz="quarter" idx="3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Raytheon Company - Approved for Public Disclosure</a:t>
            </a:r>
          </a:p>
        </p:txBody>
      </p:sp>
    </p:spTree>
    <p:extLst>
      <p:ext uri="{BB962C8B-B14F-4D97-AF65-F5344CB8AC3E}">
        <p14:creationId xmlns:p14="http://schemas.microsoft.com/office/powerpoint/2010/main" val="28612907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Title 467">
            <a:extLst>
              <a:ext uri="{FF2B5EF4-FFF2-40B4-BE49-F238E27FC236}">
                <a16:creationId xmlns:a16="http://schemas.microsoft.com/office/drawing/2014/main" id="{5C315648-1776-8940-4C99-F029D2EA9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71" name="Text Placeholder 470">
            <a:extLst>
              <a:ext uri="{FF2B5EF4-FFF2-40B4-BE49-F238E27FC236}">
                <a16:creationId xmlns:a16="http://schemas.microsoft.com/office/drawing/2014/main" id="{AB73826A-1296-8464-1882-3818E0B8328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70" name="Text Placeholder 469">
            <a:extLst>
              <a:ext uri="{FF2B5EF4-FFF2-40B4-BE49-F238E27FC236}">
                <a16:creationId xmlns:a16="http://schemas.microsoft.com/office/drawing/2014/main" id="{20985828-2AC7-05D0-099C-5532BA9BA84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69" name="Text Placeholder 468">
            <a:extLst>
              <a:ext uri="{FF2B5EF4-FFF2-40B4-BE49-F238E27FC236}">
                <a16:creationId xmlns:a16="http://schemas.microsoft.com/office/drawing/2014/main" id="{76B80342-10F0-6582-7718-DD14F0A9D8D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5BD2D4B8-B6C2-0BBF-A418-B13703AEC8EA}"/>
              </a:ext>
            </a:extLst>
          </p:cNvPr>
          <p:cNvSpPr>
            <a:spLocks noGrp="1"/>
          </p:cNvSpPr>
          <p:nvPr>
            <p:ph type="ftr" sz="quarter" idx="3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Raytheon Company - Approved for Public Disclosure</a:t>
            </a:r>
          </a:p>
        </p:txBody>
      </p:sp>
    </p:spTree>
    <p:extLst>
      <p:ext uri="{BB962C8B-B14F-4D97-AF65-F5344CB8AC3E}">
        <p14:creationId xmlns:p14="http://schemas.microsoft.com/office/powerpoint/2010/main" val="17808066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E1FC10-3320-1BED-F553-55A880EE5F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Title 455">
            <a:extLst>
              <a:ext uri="{FF2B5EF4-FFF2-40B4-BE49-F238E27FC236}">
                <a16:creationId xmlns:a16="http://schemas.microsoft.com/office/drawing/2014/main" id="{22E83BAC-7A04-0C55-4E8D-C149204AA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for Problem Solvers</a:t>
            </a:r>
          </a:p>
        </p:txBody>
      </p:sp>
      <p:sp>
        <p:nvSpPr>
          <p:cNvPr id="458" name="Text Placeholder 457">
            <a:extLst>
              <a:ext uri="{FF2B5EF4-FFF2-40B4-BE49-F238E27FC236}">
                <a16:creationId xmlns:a16="http://schemas.microsoft.com/office/drawing/2014/main" id="{DDA2464D-0129-2CCF-6FC1-36F412F49ED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Deeper Understanding of AI/ML Surrogate Matrix Bolsters Confidence in Solution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70D4414-B094-A46F-E0DC-189FF663A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7165E6F-54ED-4977-A15E-D44BE7238A65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468" name="Rectangle 467">
            <a:extLst>
              <a:ext uri="{FF2B5EF4-FFF2-40B4-BE49-F238E27FC236}">
                <a16:creationId xmlns:a16="http://schemas.microsoft.com/office/drawing/2014/main" id="{902874B9-EB91-5F29-81F1-B01F24F8A91C}"/>
              </a:ext>
            </a:extLst>
          </p:cNvPr>
          <p:cNvSpPr/>
          <p:nvPr/>
        </p:nvSpPr>
        <p:spPr>
          <a:xfrm>
            <a:off x="1405368" y="1645152"/>
            <a:ext cx="4469651" cy="3227867"/>
          </a:xfrm>
          <a:prstGeom prst="rect">
            <a:avLst/>
          </a:prstGeom>
          <a:solidFill>
            <a:schemeClr val="bg2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100" u="sng" dirty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473" name="TextBox 472">
            <a:extLst>
              <a:ext uri="{FF2B5EF4-FFF2-40B4-BE49-F238E27FC236}">
                <a16:creationId xmlns:a16="http://schemas.microsoft.com/office/drawing/2014/main" id="{62C51DAF-2C4D-739C-DF28-7F7C10BECA0F}"/>
              </a:ext>
            </a:extLst>
          </p:cNvPr>
          <p:cNvSpPr txBox="1"/>
          <p:nvPr/>
        </p:nvSpPr>
        <p:spPr>
          <a:xfrm>
            <a:off x="1508198" y="1783882"/>
            <a:ext cx="43145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>
                <a:latin typeface="Cambria Math" panose="02040503050406030204" pitchFamily="18" charset="0"/>
                <a:ea typeface="Cambria Math" panose="02040503050406030204" pitchFamily="18" charset="0"/>
              </a:rPr>
              <a:t>Goal 1</a:t>
            </a:r>
            <a:r>
              <a:rPr lang="en-US" sz="2000" u="sng" dirty="0">
                <a:latin typeface="Cambria Math" panose="02040503050406030204" pitchFamily="18" charset="0"/>
                <a:ea typeface="Cambria Math" panose="02040503050406030204" pitchFamily="18" charset="0"/>
              </a:rPr>
              <a:t>: Characterize AI/ML Surrogate Matrix</a:t>
            </a:r>
          </a:p>
        </p:txBody>
      </p:sp>
      <p:sp>
        <p:nvSpPr>
          <p:cNvPr id="475" name="Text Placeholder 456">
            <a:extLst>
              <a:ext uri="{FF2B5EF4-FFF2-40B4-BE49-F238E27FC236}">
                <a16:creationId xmlns:a16="http://schemas.microsoft.com/office/drawing/2014/main" id="{27895A0E-9668-D4E7-DBBD-D3D8A81C4FE3}"/>
              </a:ext>
            </a:extLst>
          </p:cNvPr>
          <p:cNvSpPr txBox="1">
            <a:spLocks/>
          </p:cNvSpPr>
          <p:nvPr/>
        </p:nvSpPr>
        <p:spPr>
          <a:xfrm>
            <a:off x="1752962" y="2464212"/>
            <a:ext cx="3964887" cy="2436364"/>
          </a:xfrm>
          <a:prstGeom prst="rect">
            <a:avLst/>
          </a:prstGeom>
          <a:noFill/>
        </p:spPr>
        <p:txBody>
          <a:bodyPr vert="horz" lIns="0" tIns="0" rIns="182880" bIns="0" rtlCol="0">
            <a:noAutofit/>
          </a:bodyPr>
          <a:lstStyle>
            <a:lvl1pPr marL="219456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  <a:defRPr lang="en-US" sz="1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8150" indent="-2047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–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90563" indent="-2333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383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–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7763" indent="-2333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Develop</a:t>
            </a:r>
            <a:r>
              <a:rPr lang="fr-FR" dirty="0">
                <a:latin typeface="Cambria Math" panose="02040503050406030204" pitchFamily="18" charset="0"/>
                <a:ea typeface="Cambria Math" panose="02040503050406030204" pitchFamily="18" charset="0"/>
              </a:rPr>
              <a:t> an </a:t>
            </a:r>
            <a:r>
              <a:rPr lang="fr-FR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understanding</a:t>
            </a:r>
            <a:r>
              <a:rPr lang="fr-FR" dirty="0">
                <a:latin typeface="Cambria Math" panose="02040503050406030204" pitchFamily="18" charset="0"/>
                <a:ea typeface="Cambria Math" panose="02040503050406030204" pitchFamily="18" charset="0"/>
              </a:rPr>
              <a:t> of </a:t>
            </a:r>
            <a:r>
              <a:rPr lang="fr-FR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its</a:t>
            </a:r>
            <a:r>
              <a:rPr lang="fr-FR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fr-FR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mathematical</a:t>
            </a:r>
            <a:r>
              <a:rPr lang="fr-FR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fr-FR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properties</a:t>
            </a:r>
            <a:endParaRPr lang="fr-FR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fr-FR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Identify</a:t>
            </a:r>
            <a:r>
              <a:rPr lang="fr-FR" dirty="0">
                <a:latin typeface="Cambria Math" panose="02040503050406030204" pitchFamily="18" charset="0"/>
                <a:ea typeface="Cambria Math" panose="02040503050406030204" pitchFamily="18" charset="0"/>
              </a:rPr>
              <a:t> relations to MUSIC noise </a:t>
            </a:r>
            <a:r>
              <a:rPr lang="fr-FR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subspace</a:t>
            </a:r>
            <a:r>
              <a:rPr lang="fr-FR" dirty="0">
                <a:latin typeface="Cambria Math" panose="02040503050406030204" pitchFamily="18" charset="0"/>
                <a:ea typeface="Cambria Math" panose="02040503050406030204" pitchFamily="18" charset="0"/>
              </a:rPr>
              <a:t> or MVDR inverse matrix.</a:t>
            </a:r>
          </a:p>
          <a:p>
            <a:r>
              <a:rPr lang="fr-FR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Determine</a:t>
            </a:r>
            <a:r>
              <a:rPr lang="fr-FR" dirty="0">
                <a:latin typeface="Cambria Math" panose="02040503050406030204" pitchFamily="18" charset="0"/>
                <a:ea typeface="Cambria Math" panose="02040503050406030204" pitchFamily="18" charset="0"/>
              </a:rPr>
              <a:t> how </a:t>
            </a:r>
            <a:r>
              <a:rPr lang="fr-FR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surrogate</a:t>
            </a:r>
            <a:r>
              <a:rPr lang="fr-FR" dirty="0">
                <a:latin typeface="Cambria Math" panose="02040503050406030204" pitchFamily="18" charset="0"/>
                <a:ea typeface="Cambria Math" panose="02040503050406030204" pitchFamily="18" charset="0"/>
              </a:rPr>
              <a:t> matrix </a:t>
            </a:r>
            <a:r>
              <a:rPr lang="fr-FR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is</a:t>
            </a:r>
            <a:r>
              <a:rPr lang="fr-FR" dirty="0">
                <a:latin typeface="Cambria Math" panose="02040503050406030204" pitchFamily="18" charset="0"/>
                <a:ea typeface="Cambria Math" panose="02040503050406030204" pitchFamily="18" charset="0"/>
              </a:rPr>
              <a:t> able to </a:t>
            </a:r>
            <a:r>
              <a:rPr lang="fr-FR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demonstrate</a:t>
            </a:r>
            <a:r>
              <a:rPr lang="fr-FR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fr-FR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enhanced</a:t>
            </a:r>
            <a:r>
              <a:rPr lang="fr-FR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fr-FR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behavior</a:t>
            </a:r>
            <a:endParaRPr lang="fr-FR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476" name="Rectangle 475">
            <a:extLst>
              <a:ext uri="{FF2B5EF4-FFF2-40B4-BE49-F238E27FC236}">
                <a16:creationId xmlns:a16="http://schemas.microsoft.com/office/drawing/2014/main" id="{4B7AB7B2-B75E-9F94-3250-AFD18811EAB1}"/>
              </a:ext>
            </a:extLst>
          </p:cNvPr>
          <p:cNvSpPr/>
          <p:nvPr/>
        </p:nvSpPr>
        <p:spPr>
          <a:xfrm>
            <a:off x="6221770" y="1639371"/>
            <a:ext cx="4469651" cy="3227867"/>
          </a:xfrm>
          <a:prstGeom prst="rect">
            <a:avLst/>
          </a:prstGeom>
          <a:solidFill>
            <a:schemeClr val="bg2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100" u="sng" dirty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477" name="TextBox 476">
            <a:extLst>
              <a:ext uri="{FF2B5EF4-FFF2-40B4-BE49-F238E27FC236}">
                <a16:creationId xmlns:a16="http://schemas.microsoft.com/office/drawing/2014/main" id="{5849F7A4-FFEB-D1A4-2AA2-80DA17412C68}"/>
              </a:ext>
            </a:extLst>
          </p:cNvPr>
          <p:cNvSpPr txBox="1"/>
          <p:nvPr/>
        </p:nvSpPr>
        <p:spPr>
          <a:xfrm>
            <a:off x="6286503" y="1685394"/>
            <a:ext cx="40821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u="sng" dirty="0">
                <a:latin typeface="Cambria Math" panose="02040503050406030204" pitchFamily="18" charset="0"/>
                <a:ea typeface="Cambria Math" panose="02040503050406030204" pitchFamily="18" charset="0"/>
              </a:rPr>
              <a:t>Goal 2</a:t>
            </a:r>
            <a:r>
              <a:rPr lang="en-US" sz="2000" u="sng" dirty="0">
                <a:latin typeface="Cambria Math" panose="02040503050406030204" pitchFamily="18" charset="0"/>
                <a:ea typeface="Cambria Math" panose="02040503050406030204" pitchFamily="18" charset="0"/>
              </a:rPr>
              <a:t>: Derive Additional Surrogate </a:t>
            </a:r>
          </a:p>
          <a:p>
            <a:r>
              <a:rPr lang="en-US" sz="2000" u="sng" dirty="0">
                <a:latin typeface="Cambria Math" panose="02040503050406030204" pitchFamily="18" charset="0"/>
                <a:ea typeface="Cambria Math" panose="02040503050406030204" pitchFamily="18" charset="0"/>
              </a:rPr>
              <a:t>Matrices</a:t>
            </a:r>
          </a:p>
        </p:txBody>
      </p:sp>
      <p:sp>
        <p:nvSpPr>
          <p:cNvPr id="478" name="Text Placeholder 456">
            <a:extLst>
              <a:ext uri="{FF2B5EF4-FFF2-40B4-BE49-F238E27FC236}">
                <a16:creationId xmlns:a16="http://schemas.microsoft.com/office/drawing/2014/main" id="{72B146B3-AA58-7BD8-548E-EE970895254B}"/>
              </a:ext>
            </a:extLst>
          </p:cNvPr>
          <p:cNvSpPr txBox="1">
            <a:spLocks/>
          </p:cNvSpPr>
          <p:nvPr/>
        </p:nvSpPr>
        <p:spPr>
          <a:xfrm>
            <a:off x="6474151" y="2391609"/>
            <a:ext cx="3964887" cy="2302311"/>
          </a:xfrm>
          <a:prstGeom prst="rect">
            <a:avLst/>
          </a:prstGeom>
          <a:noFill/>
        </p:spPr>
        <p:txBody>
          <a:bodyPr vert="horz" lIns="0" tIns="0" rIns="182880" bIns="0" rtlCol="0">
            <a:noAutofit/>
          </a:bodyPr>
          <a:lstStyle>
            <a:lvl1pPr marL="219456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  <a:defRPr lang="en-US" sz="1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8150" indent="-2047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–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90563" indent="-2333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383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–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7763" indent="-2333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latin typeface="Cambria Math" panose="02040503050406030204" pitchFamily="18" charset="0"/>
                <a:ea typeface="Cambria Math" panose="02040503050406030204" pitchFamily="18" charset="0"/>
              </a:rPr>
              <a:t>Exploit and </a:t>
            </a:r>
            <a:r>
              <a:rPr lang="fr-FR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enhance</a:t>
            </a:r>
            <a:r>
              <a:rPr lang="fr-FR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fr-FR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any</a:t>
            </a:r>
            <a:r>
              <a:rPr lang="fr-FR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fr-FR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understood</a:t>
            </a:r>
            <a:r>
              <a:rPr lang="fr-FR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fr-FR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principles</a:t>
            </a:r>
            <a:r>
              <a:rPr lang="fr-FR" dirty="0">
                <a:latin typeface="Cambria Math" panose="02040503050406030204" pitchFamily="18" charset="0"/>
                <a:ea typeface="Cambria Math" panose="02040503050406030204" pitchFamily="18" charset="0"/>
              </a:rPr>
              <a:t> of the AI/ML </a:t>
            </a:r>
            <a:r>
              <a:rPr lang="fr-FR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surrogate</a:t>
            </a:r>
            <a:r>
              <a:rPr lang="fr-FR" dirty="0">
                <a:latin typeface="Cambria Math" panose="02040503050406030204" pitchFamily="18" charset="0"/>
                <a:ea typeface="Cambria Math" panose="02040503050406030204" pitchFamily="18" charset="0"/>
              </a:rPr>
              <a:t> matrix. </a:t>
            </a:r>
          </a:p>
          <a:p>
            <a:r>
              <a:rPr lang="fr-FR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Leverage</a:t>
            </a:r>
            <a:r>
              <a:rPr lang="fr-FR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fr-FR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surrogate</a:t>
            </a:r>
            <a:r>
              <a:rPr lang="fr-FR" dirty="0">
                <a:latin typeface="Cambria Math" panose="02040503050406030204" pitchFamily="18" charset="0"/>
                <a:ea typeface="Cambria Math" panose="02040503050406030204" pitchFamily="18" charset="0"/>
              </a:rPr>
              <a:t> matrices to </a:t>
            </a:r>
            <a:r>
              <a:rPr lang="fr-FR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develop</a:t>
            </a:r>
            <a:r>
              <a:rPr lang="fr-FR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fr-FR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virtual</a:t>
            </a:r>
            <a:r>
              <a:rPr lang="fr-FR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fr-FR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sensor</a:t>
            </a:r>
            <a:r>
              <a:rPr lang="fr-FR" dirty="0">
                <a:latin typeface="Cambria Math" panose="02040503050406030204" pitchFamily="18" charset="0"/>
                <a:ea typeface="Cambria Math" panose="02040503050406030204" pitchFamily="18" charset="0"/>
              </a:rPr>
              <a:t> concepts </a:t>
            </a:r>
            <a:r>
              <a:rPr lang="fr-FR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that</a:t>
            </a:r>
            <a:r>
              <a:rPr lang="fr-FR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fr-FR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provide</a:t>
            </a:r>
            <a:r>
              <a:rPr lang="fr-FR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fr-FR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enhanced</a:t>
            </a:r>
            <a:r>
              <a:rPr lang="fr-FR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fr-FR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degrees</a:t>
            </a:r>
            <a:r>
              <a:rPr lang="fr-FR" dirty="0">
                <a:latin typeface="Cambria Math" panose="02040503050406030204" pitchFamily="18" charset="0"/>
                <a:ea typeface="Cambria Math" panose="02040503050406030204" pitchFamily="18" charset="0"/>
              </a:rPr>
              <a:t> of </a:t>
            </a:r>
            <a:r>
              <a:rPr lang="fr-FR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freedom</a:t>
            </a:r>
            <a:endParaRPr lang="fr-FR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482" name="Graphic 481" descr="Research with solid fill">
            <a:extLst>
              <a:ext uri="{FF2B5EF4-FFF2-40B4-BE49-F238E27FC236}">
                <a16:creationId xmlns:a16="http://schemas.microsoft.com/office/drawing/2014/main" id="{BAFA4A65-99C7-AB87-1E05-D82380B1C5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9705" y="3798477"/>
            <a:ext cx="1414371" cy="1414371"/>
          </a:xfrm>
          <a:prstGeom prst="rect">
            <a:avLst/>
          </a:prstGeom>
        </p:spPr>
      </p:pic>
      <p:pic>
        <p:nvPicPr>
          <p:cNvPr id="486" name="Graphic 485" descr="Blueprint with solid fill">
            <a:extLst>
              <a:ext uri="{FF2B5EF4-FFF2-40B4-BE49-F238E27FC236}">
                <a16:creationId xmlns:a16="http://schemas.microsoft.com/office/drawing/2014/main" id="{AC7A92AD-7B50-7B90-2A81-01BBEE2A8DF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646886" y="3729087"/>
            <a:ext cx="1443519" cy="1443519"/>
          </a:xfrm>
          <a:prstGeom prst="rect">
            <a:avLst/>
          </a:prstGeom>
        </p:spPr>
      </p:pic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7812D7B3-E0F1-B229-27C8-13A4DABA32E6}"/>
              </a:ext>
            </a:extLst>
          </p:cNvPr>
          <p:cNvSpPr>
            <a:spLocks noGrp="1"/>
          </p:cNvSpPr>
          <p:nvPr>
            <p:ph type="ftr" sz="quarter" idx="3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Raytheon Company - Approved for Public Disclosure</a:t>
            </a:r>
          </a:p>
        </p:txBody>
      </p:sp>
    </p:spTree>
    <p:extLst>
      <p:ext uri="{BB962C8B-B14F-4D97-AF65-F5344CB8AC3E}">
        <p14:creationId xmlns:p14="http://schemas.microsoft.com/office/powerpoint/2010/main" val="6594886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8CA84C-308C-0FDE-9EEF-E8CFC8040C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Text Placeholder 459">
            <a:extLst>
              <a:ext uri="{FF2B5EF4-FFF2-40B4-BE49-F238E27FC236}">
                <a16:creationId xmlns:a16="http://schemas.microsoft.com/office/drawing/2014/main" id="{B0F48D12-4F5D-0BC1-0B78-0497FF96365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94944" y="1117672"/>
            <a:ext cx="3419475" cy="341632"/>
          </a:xfrm>
        </p:spPr>
        <p:txBody>
          <a:bodyPr/>
          <a:lstStyle/>
          <a:p>
            <a:r>
              <a:rPr lang="en-US" dirty="0"/>
              <a:t>Discussion Topics</a:t>
            </a:r>
          </a:p>
        </p:txBody>
      </p:sp>
      <p:sp>
        <p:nvSpPr>
          <p:cNvPr id="456" name="Title 455">
            <a:extLst>
              <a:ext uri="{FF2B5EF4-FFF2-40B4-BE49-F238E27FC236}">
                <a16:creationId xmlns:a16="http://schemas.microsoft.com/office/drawing/2014/main" id="{3F8CF9DE-99D0-005F-92CD-72EE957F1B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Presentation</a:t>
            </a:r>
          </a:p>
        </p:txBody>
      </p:sp>
      <p:sp>
        <p:nvSpPr>
          <p:cNvPr id="457" name="Text Placeholder 456">
            <a:extLst>
              <a:ext uri="{FF2B5EF4-FFF2-40B4-BE49-F238E27FC236}">
                <a16:creationId xmlns:a16="http://schemas.microsoft.com/office/drawing/2014/main" id="{0330AC69-52D0-B666-9BF6-208CDD6891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94944" y="1483484"/>
            <a:ext cx="5577437" cy="4073226"/>
          </a:xfrm>
        </p:spPr>
        <p:txBody>
          <a:bodyPr/>
          <a:lstStyle/>
          <a:p>
            <a:r>
              <a:rPr lang="en-US" sz="1600" u="sng" dirty="0"/>
              <a:t>Antenna Arrays and Correlation Matrices</a:t>
            </a:r>
          </a:p>
          <a:p>
            <a:r>
              <a:rPr lang="en-US" sz="1600" u="sng" dirty="0"/>
              <a:t>Direction of Arrival Estimation</a:t>
            </a:r>
          </a:p>
          <a:p>
            <a:pPr lvl="1"/>
            <a:r>
              <a:rPr lang="en-US" sz="1600" dirty="0"/>
              <a:t>Conventional Beamforming</a:t>
            </a:r>
          </a:p>
          <a:p>
            <a:pPr lvl="1"/>
            <a:r>
              <a:rPr lang="en-US" sz="1600" dirty="0"/>
              <a:t>MVDR</a:t>
            </a:r>
          </a:p>
          <a:p>
            <a:pPr lvl="1"/>
            <a:r>
              <a:rPr lang="en-US" sz="1600" dirty="0"/>
              <a:t>MUSIC</a:t>
            </a:r>
          </a:p>
          <a:p>
            <a:pPr lvl="2"/>
            <a:r>
              <a:rPr lang="en-US" sz="1600" dirty="0"/>
              <a:t>Subspaces and Orthogonality</a:t>
            </a:r>
          </a:p>
          <a:p>
            <a:pPr lvl="2"/>
            <a:r>
              <a:rPr lang="en-US" sz="1600" dirty="0"/>
              <a:t>Eigendecomposition</a:t>
            </a:r>
          </a:p>
          <a:p>
            <a:r>
              <a:rPr lang="en-US" sz="1600" u="sng" dirty="0"/>
              <a:t>Neural Networks for DoA Estimation</a:t>
            </a:r>
          </a:p>
          <a:p>
            <a:pPr lvl="1"/>
            <a:r>
              <a:rPr lang="en-US" sz="1600" dirty="0"/>
              <a:t>Model-Based Networks</a:t>
            </a:r>
          </a:p>
          <a:p>
            <a:pPr lvl="1"/>
            <a:r>
              <a:rPr lang="en-US" sz="1600" dirty="0"/>
              <a:t>COSnet</a:t>
            </a:r>
          </a:p>
          <a:p>
            <a:r>
              <a:rPr lang="en-US" sz="1600" u="sng" dirty="0"/>
              <a:t>Revisit Problem Statement</a:t>
            </a:r>
          </a:p>
          <a:p>
            <a:pPr lvl="1"/>
            <a:r>
              <a:rPr lang="en-US" sz="1600" dirty="0"/>
              <a:t>Provided Data</a:t>
            </a:r>
          </a:p>
          <a:p>
            <a:pPr lvl="1"/>
            <a:endParaRPr lang="en-US" sz="1600" u="sng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</p:txBody>
      </p:sp>
      <p:sp>
        <p:nvSpPr>
          <p:cNvPr id="458" name="Text Placeholder 457">
            <a:extLst>
              <a:ext uri="{FF2B5EF4-FFF2-40B4-BE49-F238E27FC236}">
                <a16:creationId xmlns:a16="http://schemas.microsoft.com/office/drawing/2014/main" id="{D7E8DC27-E5F5-36A6-85D8-6087C6945B5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8B09BAD-E394-6FE2-0B5B-8BDEA4DD06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7165E6F-54ED-4977-A15E-D44BE7238A65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461" name="Picture 460" descr="Red thumbtacks on a map">
            <a:extLst>
              <a:ext uri="{FF2B5EF4-FFF2-40B4-BE49-F238E27FC236}">
                <a16:creationId xmlns:a16="http://schemas.microsoft.com/office/drawing/2014/main" id="{B24B1C36-AC0E-DD67-C811-FF150FF8B8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4116" y="1220404"/>
            <a:ext cx="5265817" cy="394422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54C0DFAB-2B86-86F2-47B6-47C028B8D1B6}"/>
              </a:ext>
            </a:extLst>
          </p:cNvPr>
          <p:cNvSpPr>
            <a:spLocks noGrp="1"/>
          </p:cNvSpPr>
          <p:nvPr>
            <p:ph type="ftr" sz="quarter" idx="3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Raytheon Company - Approved for Public Disclosure</a:t>
            </a:r>
          </a:p>
        </p:txBody>
      </p:sp>
    </p:spTree>
    <p:extLst>
      <p:ext uri="{BB962C8B-B14F-4D97-AF65-F5344CB8AC3E}">
        <p14:creationId xmlns:p14="http://schemas.microsoft.com/office/powerpoint/2010/main" val="4173075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140E3B-4629-AEA6-2551-C190C453B8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Title 447">
            <a:extLst>
              <a:ext uri="{FF2B5EF4-FFF2-40B4-BE49-F238E27FC236}">
                <a16:creationId xmlns:a16="http://schemas.microsoft.com/office/drawing/2014/main" id="{BFC871D7-279D-FD4D-80F8-C217A14EBC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Antenna Arrays</a:t>
            </a:r>
            <a:br>
              <a:rPr lang="en-US" dirty="0"/>
            </a:br>
            <a:r>
              <a:rPr lang="en-US" dirty="0"/>
              <a:t>and Correlation Matrices</a:t>
            </a:r>
            <a:br>
              <a:rPr lang="en-US" dirty="0"/>
            </a:br>
            <a:endParaRPr lang="en-US" dirty="0"/>
          </a:p>
        </p:txBody>
      </p:sp>
      <p:sp>
        <p:nvSpPr>
          <p:cNvPr id="449" name="Text Placeholder 448">
            <a:extLst>
              <a:ext uri="{FF2B5EF4-FFF2-40B4-BE49-F238E27FC236}">
                <a16:creationId xmlns:a16="http://schemas.microsoft.com/office/drawing/2014/main" id="{6DD8D06E-582C-C2F2-B95D-D5D02BC4B28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5B86AEA-6AC8-B670-65A5-C48890D6B2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7165E6F-54ED-4977-A15E-D44BE7238A65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25FB0E35-B042-E8E6-7CDE-AAD775AB7028}"/>
              </a:ext>
            </a:extLst>
          </p:cNvPr>
          <p:cNvSpPr>
            <a:spLocks noGrp="1"/>
          </p:cNvSpPr>
          <p:nvPr>
            <p:ph type="ftr" sz="quarter" idx="3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Raytheon Company - Approved for Public Disclosure</a:t>
            </a:r>
          </a:p>
        </p:txBody>
      </p:sp>
    </p:spTree>
    <p:extLst>
      <p:ext uri="{BB962C8B-B14F-4D97-AF65-F5344CB8AC3E}">
        <p14:creationId xmlns:p14="http://schemas.microsoft.com/office/powerpoint/2010/main" val="40830697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423A398-9DF0-899C-D267-97DF7DC50A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48CB787-4809-ABE3-07FA-6723C6AE1BE7}"/>
              </a:ext>
            </a:extLst>
          </p:cNvPr>
          <p:cNvSpPr/>
          <p:nvPr/>
        </p:nvSpPr>
        <p:spPr>
          <a:xfrm>
            <a:off x="4215980" y="936658"/>
            <a:ext cx="7290220" cy="271548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6" name="Title 455">
            <a:extLst>
              <a:ext uri="{FF2B5EF4-FFF2-40B4-BE49-F238E27FC236}">
                <a16:creationId xmlns:a16="http://schemas.microsoft.com/office/drawing/2014/main" id="{665724EA-9C80-8A18-8519-FE1C6F1DA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Antenna Array: The What and Why</a:t>
            </a:r>
          </a:p>
        </p:txBody>
      </p:sp>
      <p:sp>
        <p:nvSpPr>
          <p:cNvPr id="457" name="Text Placeholder 456">
            <a:extLst>
              <a:ext uri="{FF2B5EF4-FFF2-40B4-BE49-F238E27FC236}">
                <a16:creationId xmlns:a16="http://schemas.microsoft.com/office/drawing/2014/main" id="{4F927538-E07C-B586-502E-9E48497E3C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20791" y="988184"/>
            <a:ext cx="3423867" cy="3067066"/>
          </a:xfrm>
        </p:spPr>
        <p:txBody>
          <a:bodyPr/>
          <a:lstStyle/>
          <a:p>
            <a:r>
              <a:rPr lang="en-US" dirty="0"/>
              <a:t>A set of multiple connected antennas (sensors/elements) that work together as a single antenna.</a:t>
            </a:r>
          </a:p>
          <a:p>
            <a:endParaRPr lang="en-US" dirty="0"/>
          </a:p>
          <a:p>
            <a:r>
              <a:rPr lang="en-US" dirty="0"/>
              <a:t>Why Use an Antenna Array?</a:t>
            </a:r>
          </a:p>
          <a:p>
            <a:pPr lvl="1"/>
            <a:r>
              <a:rPr lang="en-US" dirty="0"/>
              <a:t>Provides Directivity</a:t>
            </a:r>
          </a:p>
          <a:p>
            <a:pPr lvl="1"/>
            <a:r>
              <a:rPr lang="en-US" dirty="0"/>
              <a:t>Achieves Higher Gain</a:t>
            </a:r>
          </a:p>
          <a:p>
            <a:pPr lvl="1"/>
            <a:r>
              <a:rPr lang="en-US" dirty="0"/>
              <a:t>Allows for Direction Finding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58" name="Text Placeholder 457">
            <a:extLst>
              <a:ext uri="{FF2B5EF4-FFF2-40B4-BE49-F238E27FC236}">
                <a16:creationId xmlns:a16="http://schemas.microsoft.com/office/drawing/2014/main" id="{21C70D87-ABFD-7741-17AD-C9EC28791ED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Antenna Arrays are Critical for RF Direction Finding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E88C5F5-E494-11EB-CC53-9596E466F2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7165E6F-54ED-4977-A15E-D44BE7238A65}" type="slidenum">
              <a:rPr lang="en-US" smtClean="0"/>
              <a:pPr/>
              <a:t>7</a:t>
            </a:fld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B042DA2-B6E4-427B-8D88-D67692CD8BCD}"/>
              </a:ext>
            </a:extLst>
          </p:cNvPr>
          <p:cNvGrpSpPr/>
          <p:nvPr/>
        </p:nvGrpSpPr>
        <p:grpSpPr>
          <a:xfrm>
            <a:off x="4329819" y="1025196"/>
            <a:ext cx="7126457" cy="2618586"/>
            <a:chOff x="4566964" y="1469354"/>
            <a:chExt cx="7126457" cy="2618586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6B014C8E-3E53-41B7-FB50-0FBB80AFE871}"/>
                </a:ext>
              </a:extLst>
            </p:cNvPr>
            <p:cNvGrpSpPr/>
            <p:nvPr/>
          </p:nvGrpSpPr>
          <p:grpSpPr>
            <a:xfrm>
              <a:off x="6796007" y="1469354"/>
              <a:ext cx="2458008" cy="2618586"/>
              <a:chOff x="4292177" y="1947863"/>
              <a:chExt cx="3928296" cy="4184926"/>
            </a:xfrm>
          </p:grpSpPr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4B40AD23-9061-7679-8F7B-0E44E27625E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10075" y="1947863"/>
                <a:ext cx="3371850" cy="2962275"/>
              </a:xfrm>
              <a:prstGeom prst="rect">
                <a:avLst/>
              </a:prstGeom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724D727-C55B-71BD-B951-83D3CD7DC755}"/>
                  </a:ext>
                </a:extLst>
              </p:cNvPr>
              <p:cNvSpPr txBox="1"/>
              <p:nvPr/>
            </p:nvSpPr>
            <p:spPr>
              <a:xfrm>
                <a:off x="4292177" y="5001472"/>
                <a:ext cx="3928296" cy="11313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dirty="0"/>
                  <a:t>PAVE PAWS (Phased Array Warning System), a complex Cold War early Warning Radar System developed in 1980 utilizing a pair of Raytheon AN/FPS-115 phased array radars, each having 2,677 antenna elements. </a:t>
                </a:r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A5618461-8905-4212-840C-18121EFB000E}"/>
                </a:ext>
              </a:extLst>
            </p:cNvPr>
            <p:cNvGrpSpPr/>
            <p:nvPr/>
          </p:nvGrpSpPr>
          <p:grpSpPr>
            <a:xfrm>
              <a:off x="4566964" y="1472549"/>
              <a:ext cx="2302814" cy="2518971"/>
              <a:chOff x="4566964" y="1472549"/>
              <a:chExt cx="2302814" cy="2518971"/>
            </a:xfrm>
          </p:grpSpPr>
          <p:pic>
            <p:nvPicPr>
              <p:cNvPr id="1030" name="Picture 6" descr="VHF collinear array of folded dipoles">
                <a:extLst>
                  <a:ext uri="{FF2B5EF4-FFF2-40B4-BE49-F238E27FC236}">
                    <a16:creationId xmlns:a16="http://schemas.microsoft.com/office/drawing/2014/main" id="{CBC93E24-F05B-EAEC-6602-618C0AE0DBC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66317" y="1472549"/>
                <a:ext cx="639680" cy="1899254"/>
              </a:xfrm>
              <a:prstGeom prst="rect">
                <a:avLst/>
              </a:prstGeom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EE1C7E4-E6ED-6620-6E28-DCE881F2AA26}"/>
                  </a:ext>
                </a:extLst>
              </p:cNvPr>
              <p:cNvSpPr txBox="1"/>
              <p:nvPr/>
            </p:nvSpPr>
            <p:spPr>
              <a:xfrm>
                <a:off x="4566964" y="3406745"/>
                <a:ext cx="230281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dirty="0"/>
                  <a:t>Linear Folded Dipole Antenna. Omnidirectional in azimuth (horizontal) but directive in elevation (vertical). Used for dispatch services., 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A6158D1-AEED-C3AA-6820-1A07A3D24BE5}"/>
                </a:ext>
              </a:extLst>
            </p:cNvPr>
            <p:cNvGrpSpPr/>
            <p:nvPr/>
          </p:nvGrpSpPr>
          <p:grpSpPr>
            <a:xfrm>
              <a:off x="9390607" y="1469354"/>
              <a:ext cx="2302814" cy="2507946"/>
              <a:chOff x="9390607" y="1469354"/>
              <a:chExt cx="2302814" cy="2507946"/>
            </a:xfrm>
          </p:grpSpPr>
          <p:pic>
            <p:nvPicPr>
              <p:cNvPr id="1032" name="Picture 8" descr="The Very Large Array, a radio telescope made of a Y-shaped array of 27 dish antennas in Socorro, New Mexico">
                <a:extLst>
                  <a:ext uri="{FF2B5EF4-FFF2-40B4-BE49-F238E27FC236}">
                    <a16:creationId xmlns:a16="http://schemas.microsoft.com/office/drawing/2014/main" id="{2BE58B8D-24AB-5537-902B-C2068EDBFF2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400589" y="1469354"/>
                <a:ext cx="2128888" cy="1596667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2259750-CC89-8968-4558-9A89F8F8E725}"/>
                  </a:ext>
                </a:extLst>
              </p:cNvPr>
              <p:cNvSpPr txBox="1"/>
              <p:nvPr/>
            </p:nvSpPr>
            <p:spPr>
              <a:xfrm>
                <a:off x="9390607" y="3392525"/>
                <a:ext cx="230281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dirty="0"/>
                  <a:t>The Very Large Array (VLA) Y-shaped array of 27 Dish Antennas. Built by National Radio Astronomy Observatory in Socorro, New Mexico for astronomical observations. </a:t>
                </a:r>
              </a:p>
            </p:txBody>
          </p:sp>
        </p:grp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79D296B3-6FAC-722B-1B36-D4A892459E9B}"/>
              </a:ext>
            </a:extLst>
          </p:cNvPr>
          <p:cNvSpPr txBox="1"/>
          <p:nvPr/>
        </p:nvSpPr>
        <p:spPr>
          <a:xfrm>
            <a:off x="8861304" y="617333"/>
            <a:ext cx="25101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u="sng" dirty="0"/>
              <a:t>Example of Antenna Arrays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BAB6B8C-CEA6-F3D5-3C9B-5B59B02FB05E}"/>
              </a:ext>
            </a:extLst>
          </p:cNvPr>
          <p:cNvSpPr/>
          <p:nvPr/>
        </p:nvSpPr>
        <p:spPr>
          <a:xfrm>
            <a:off x="4215980" y="3809279"/>
            <a:ext cx="7290220" cy="188604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85F5F27-0ED9-878A-7A67-1E328FD1A61C}"/>
              </a:ext>
            </a:extLst>
          </p:cNvPr>
          <p:cNvSpPr txBox="1"/>
          <p:nvPr/>
        </p:nvSpPr>
        <p:spPr>
          <a:xfrm>
            <a:off x="4270364" y="4174793"/>
            <a:ext cx="121086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u="sng" dirty="0"/>
              <a:t>Normalized Antenna Patterns for  ULAs</a:t>
            </a:r>
          </a:p>
        </p:txBody>
      </p:sp>
      <p:grpSp>
        <p:nvGrpSpPr>
          <p:cNvPr id="469" name="Group 468">
            <a:extLst>
              <a:ext uri="{FF2B5EF4-FFF2-40B4-BE49-F238E27FC236}">
                <a16:creationId xmlns:a16="http://schemas.microsoft.com/office/drawing/2014/main" id="{19D2D02B-0200-8E8C-334F-F081DF9304D1}"/>
              </a:ext>
            </a:extLst>
          </p:cNvPr>
          <p:cNvGrpSpPr/>
          <p:nvPr/>
        </p:nvGrpSpPr>
        <p:grpSpPr>
          <a:xfrm>
            <a:off x="8925431" y="4043440"/>
            <a:ext cx="2452337" cy="1543875"/>
            <a:chOff x="9157832" y="4056534"/>
            <a:chExt cx="2452337" cy="1543875"/>
          </a:xfrm>
          <a:effectLst/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3D38B8BC-FEAF-A1F6-0F0F-6AA0E832FF2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157832" y="4064659"/>
              <a:ext cx="2357511" cy="1535750"/>
            </a:xfrm>
            <a:prstGeom prst="rect">
              <a:avLst/>
            </a:prstGeom>
          </p:spPr>
        </p:pic>
        <p:cxnSp>
          <p:nvCxnSpPr>
            <p:cNvPr id="449" name="Straight Arrow Connector 448">
              <a:extLst>
                <a:ext uri="{FF2B5EF4-FFF2-40B4-BE49-F238E27FC236}">
                  <a16:creationId xmlns:a16="http://schemas.microsoft.com/office/drawing/2014/main" id="{FF6DBF0E-5CA6-F532-B8BF-80AADF7FDDAF}"/>
                </a:ext>
              </a:extLst>
            </p:cNvPr>
            <p:cNvCxnSpPr>
              <a:cxnSpLocks/>
              <a:stCxn id="450" idx="1"/>
            </p:cNvCxnSpPr>
            <p:nvPr/>
          </p:nvCxnSpPr>
          <p:spPr>
            <a:xfrm flipV="1">
              <a:off x="10425229" y="4906854"/>
              <a:ext cx="101299" cy="367029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0" name="TextBox 449">
              <a:extLst>
                <a:ext uri="{FF2B5EF4-FFF2-40B4-BE49-F238E27FC236}">
                  <a16:creationId xmlns:a16="http://schemas.microsoft.com/office/drawing/2014/main" id="{4BCE7455-C3F5-5E8E-3617-7BBCF74ECD84}"/>
                </a:ext>
              </a:extLst>
            </p:cNvPr>
            <p:cNvSpPr txBox="1"/>
            <p:nvPr/>
          </p:nvSpPr>
          <p:spPr>
            <a:xfrm>
              <a:off x="10425229" y="5089217"/>
              <a:ext cx="1184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err="1">
                  <a:solidFill>
                    <a:srgbClr val="00B050"/>
                  </a:solidFill>
                </a:rPr>
                <a:t>Mainlobe</a:t>
              </a:r>
              <a:endParaRPr lang="en-US" b="1" dirty="0">
                <a:solidFill>
                  <a:srgbClr val="00B050"/>
                </a:solidFill>
              </a:endParaRPr>
            </a:p>
          </p:txBody>
        </p:sp>
        <p:sp>
          <p:nvSpPr>
            <p:cNvPr id="451" name="TextBox 450">
              <a:extLst>
                <a:ext uri="{FF2B5EF4-FFF2-40B4-BE49-F238E27FC236}">
                  <a16:creationId xmlns:a16="http://schemas.microsoft.com/office/drawing/2014/main" id="{F5B5A244-4DF2-D3CC-682B-6590D4D02000}"/>
                </a:ext>
              </a:extLst>
            </p:cNvPr>
            <p:cNvSpPr txBox="1"/>
            <p:nvPr/>
          </p:nvSpPr>
          <p:spPr>
            <a:xfrm>
              <a:off x="10309265" y="4056534"/>
              <a:ext cx="12747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accent6">
                      <a:lumMod val="75000"/>
                    </a:schemeClr>
                  </a:solidFill>
                </a:rPr>
                <a:t>Sidelobes</a:t>
              </a:r>
            </a:p>
          </p:txBody>
        </p:sp>
        <p:cxnSp>
          <p:nvCxnSpPr>
            <p:cNvPr id="461" name="Straight Arrow Connector 460">
              <a:extLst>
                <a:ext uri="{FF2B5EF4-FFF2-40B4-BE49-F238E27FC236}">
                  <a16:creationId xmlns:a16="http://schemas.microsoft.com/office/drawing/2014/main" id="{288EC2F4-D8CC-DC25-3136-1568D5C3F9F7}"/>
                </a:ext>
              </a:extLst>
            </p:cNvPr>
            <p:cNvCxnSpPr>
              <a:cxnSpLocks/>
              <a:stCxn id="451" idx="1"/>
            </p:cNvCxnSpPr>
            <p:nvPr/>
          </p:nvCxnSpPr>
          <p:spPr>
            <a:xfrm flipH="1">
              <a:off x="10111202" y="4241200"/>
              <a:ext cx="198063" cy="462511"/>
            </a:xfrm>
            <a:prstGeom prst="straightConnector1">
              <a:avLst/>
            </a:prstGeom>
            <a:ln w="19050">
              <a:solidFill>
                <a:schemeClr val="accent6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4" name="Straight Arrow Connector 463">
              <a:extLst>
                <a:ext uri="{FF2B5EF4-FFF2-40B4-BE49-F238E27FC236}">
                  <a16:creationId xmlns:a16="http://schemas.microsoft.com/office/drawing/2014/main" id="{7955B5B9-DA10-FAD0-F5AB-D06665A4C6D1}"/>
                </a:ext>
              </a:extLst>
            </p:cNvPr>
            <p:cNvCxnSpPr>
              <a:cxnSpLocks/>
              <a:stCxn id="451" idx="1"/>
            </p:cNvCxnSpPr>
            <p:nvPr/>
          </p:nvCxnSpPr>
          <p:spPr>
            <a:xfrm flipH="1">
              <a:off x="10128915" y="4241200"/>
              <a:ext cx="180350" cy="676081"/>
            </a:xfrm>
            <a:prstGeom prst="straightConnector1">
              <a:avLst/>
            </a:prstGeom>
            <a:ln w="19050">
              <a:solidFill>
                <a:schemeClr val="accent6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0" name="TextBox 469">
            <a:extLst>
              <a:ext uri="{FF2B5EF4-FFF2-40B4-BE49-F238E27FC236}">
                <a16:creationId xmlns:a16="http://schemas.microsoft.com/office/drawing/2014/main" id="{5F550BF1-858E-D5A3-7F63-E34EC25106EF}"/>
              </a:ext>
            </a:extLst>
          </p:cNvPr>
          <p:cNvSpPr txBox="1"/>
          <p:nvPr/>
        </p:nvSpPr>
        <p:spPr>
          <a:xfrm>
            <a:off x="6601648" y="3795986"/>
            <a:ext cx="11480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u="sng" dirty="0"/>
              <a:t>Cartesian Plot</a:t>
            </a:r>
          </a:p>
        </p:txBody>
      </p:sp>
      <p:sp>
        <p:nvSpPr>
          <p:cNvPr id="471" name="TextBox 470">
            <a:extLst>
              <a:ext uri="{FF2B5EF4-FFF2-40B4-BE49-F238E27FC236}">
                <a16:creationId xmlns:a16="http://schemas.microsoft.com/office/drawing/2014/main" id="{49DAFA7B-922A-F01B-C705-FD2E3BAAB732}"/>
              </a:ext>
            </a:extLst>
          </p:cNvPr>
          <p:cNvSpPr txBox="1"/>
          <p:nvPr/>
        </p:nvSpPr>
        <p:spPr>
          <a:xfrm>
            <a:off x="9693331" y="3803575"/>
            <a:ext cx="8499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u="sng" dirty="0"/>
              <a:t>Polar Plot</a:t>
            </a:r>
          </a:p>
        </p:txBody>
      </p:sp>
      <p:pic>
        <p:nvPicPr>
          <p:cNvPr id="477" name="Picture 476">
            <a:extLst>
              <a:ext uri="{FF2B5EF4-FFF2-40B4-BE49-F238E27FC236}">
                <a16:creationId xmlns:a16="http://schemas.microsoft.com/office/drawing/2014/main" id="{8CA9111E-7CE1-CF42-0AF1-D9F2961F515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03836" y="4043440"/>
            <a:ext cx="3305631" cy="1535749"/>
          </a:xfrm>
          <a:prstGeom prst="rect">
            <a:avLst/>
          </a:prstGeom>
          <a:effectLst/>
        </p:spPr>
      </p:pic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E3464550-A85F-6689-B0B6-CED3E33E7560}"/>
              </a:ext>
            </a:extLst>
          </p:cNvPr>
          <p:cNvSpPr>
            <a:spLocks noGrp="1"/>
          </p:cNvSpPr>
          <p:nvPr>
            <p:ph type="ftr" sz="quarter" idx="3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Raytheon Company - Approved for Public Disclosure</a:t>
            </a:r>
          </a:p>
        </p:txBody>
      </p:sp>
    </p:spTree>
    <p:extLst>
      <p:ext uri="{BB962C8B-B14F-4D97-AF65-F5344CB8AC3E}">
        <p14:creationId xmlns:p14="http://schemas.microsoft.com/office/powerpoint/2010/main" val="9589346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B885DE-CB9B-A0E3-4DBD-4BD5950B03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Title 455">
            <a:extLst>
              <a:ext uri="{FF2B5EF4-FFF2-40B4-BE49-F238E27FC236}">
                <a16:creationId xmlns:a16="http://schemas.microsoft.com/office/drawing/2014/main" id="{B59577FC-0688-B69C-4CFC-95F28EBD75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Antenna Array: The Importance of Phase Delay</a:t>
            </a:r>
          </a:p>
        </p:txBody>
      </p:sp>
      <p:sp>
        <p:nvSpPr>
          <p:cNvPr id="457" name="Text Placeholder 456">
            <a:extLst>
              <a:ext uri="{FF2B5EF4-FFF2-40B4-BE49-F238E27FC236}">
                <a16:creationId xmlns:a16="http://schemas.microsoft.com/office/drawing/2014/main" id="{73FBD159-5B9A-A97A-8065-5F1CDD60604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94943" y="1143000"/>
            <a:ext cx="4239913" cy="3894959"/>
          </a:xfrm>
        </p:spPr>
        <p:txBody>
          <a:bodyPr/>
          <a:lstStyle/>
          <a:p>
            <a:r>
              <a:rPr lang="en-US" dirty="0"/>
              <a:t>The received signal will vary in phase across an array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The phase difference between elements is due to a difference in propagation length </a:t>
            </a:r>
          </a:p>
          <a:p>
            <a:pPr lvl="1"/>
            <a:r>
              <a:rPr lang="en-US" dirty="0"/>
              <a:t>and can be related to the angle of incidence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Estimating the rate of change in phase indicates the Direction of Arrival (</a:t>
            </a:r>
            <a:r>
              <a:rPr lang="en-US" dirty="0" err="1"/>
              <a:t>DoA</a:t>
            </a:r>
            <a:r>
              <a:rPr lang="en-US" dirty="0"/>
              <a:t>) of the signal. </a:t>
            </a:r>
          </a:p>
        </p:txBody>
      </p:sp>
      <p:sp>
        <p:nvSpPr>
          <p:cNvPr id="458" name="Text Placeholder 457">
            <a:extLst>
              <a:ext uri="{FF2B5EF4-FFF2-40B4-BE49-F238E27FC236}">
                <a16:creationId xmlns:a16="http://schemas.microsoft.com/office/drawing/2014/main" id="{9B24A0F7-686F-1563-922F-A2D5050B0B9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The Phase Delay Between Elements is Related to The Direction of Arrival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AAD24A-244F-9F6C-1AD3-F5D0170463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7165E6F-54ED-4977-A15E-D44BE7238A65}" type="slidenum">
              <a:rPr lang="en-US" smtClean="0"/>
              <a:pPr/>
              <a:t>8</a:t>
            </a:fld>
            <a:endParaRPr lang="en-US"/>
          </a:p>
        </p:txBody>
      </p:sp>
      <p:grpSp>
        <p:nvGrpSpPr>
          <p:cNvPr id="567" name="Group 566">
            <a:extLst>
              <a:ext uri="{FF2B5EF4-FFF2-40B4-BE49-F238E27FC236}">
                <a16:creationId xmlns:a16="http://schemas.microsoft.com/office/drawing/2014/main" id="{2F4C3C0F-1BB0-4198-C4D9-596D51C49F34}"/>
              </a:ext>
            </a:extLst>
          </p:cNvPr>
          <p:cNvGrpSpPr/>
          <p:nvPr/>
        </p:nvGrpSpPr>
        <p:grpSpPr>
          <a:xfrm>
            <a:off x="5574881" y="1199069"/>
            <a:ext cx="5848350" cy="3507009"/>
            <a:chOff x="5438775" y="916260"/>
            <a:chExt cx="6178257" cy="3704840"/>
          </a:xfrm>
        </p:grpSpPr>
        <p:sp>
          <p:nvSpPr>
            <p:cNvPr id="564" name="Rectangle 563">
              <a:extLst>
                <a:ext uri="{FF2B5EF4-FFF2-40B4-BE49-F238E27FC236}">
                  <a16:creationId xmlns:a16="http://schemas.microsoft.com/office/drawing/2014/main" id="{BD1FC7F2-DC08-B813-CCEF-BC6A05EA500D}"/>
                </a:ext>
              </a:extLst>
            </p:cNvPr>
            <p:cNvSpPr/>
            <p:nvPr/>
          </p:nvSpPr>
          <p:spPr>
            <a:xfrm>
              <a:off x="5438775" y="916260"/>
              <a:ext cx="6178257" cy="37048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33212713-B5CA-4939-E564-FAADDDB7F7C2}"/>
                </a:ext>
              </a:extLst>
            </p:cNvPr>
            <p:cNvGrpSpPr/>
            <p:nvPr/>
          </p:nvGrpSpPr>
          <p:grpSpPr>
            <a:xfrm>
              <a:off x="7130082" y="3579361"/>
              <a:ext cx="254127" cy="714375"/>
              <a:chOff x="6353175" y="2838450"/>
              <a:chExt cx="254127" cy="714375"/>
            </a:xfrm>
          </p:grpSpPr>
          <p:sp>
            <p:nvSpPr>
              <p:cNvPr id="13" name="Isosceles Triangle 12">
                <a:extLst>
                  <a:ext uri="{FF2B5EF4-FFF2-40B4-BE49-F238E27FC236}">
                    <a16:creationId xmlns:a16="http://schemas.microsoft.com/office/drawing/2014/main" id="{E61DEA64-9497-80B8-4D8D-B858C298A0A1}"/>
                  </a:ext>
                </a:extLst>
              </p:cNvPr>
              <p:cNvSpPr/>
              <p:nvPr/>
            </p:nvSpPr>
            <p:spPr>
              <a:xfrm rot="10800000">
                <a:off x="6353175" y="2838450"/>
                <a:ext cx="254127" cy="219075"/>
              </a:xfrm>
              <a:prstGeom prst="triangle">
                <a:avLst/>
              </a:prstGeom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66D2C6B7-4068-BC9F-AE34-A8976974F645}"/>
                  </a:ext>
                </a:extLst>
              </p:cNvPr>
              <p:cNvCxnSpPr>
                <a:cxnSpLocks/>
                <a:stCxn id="13" idx="0"/>
              </p:cNvCxnSpPr>
              <p:nvPr/>
            </p:nvCxnSpPr>
            <p:spPr>
              <a:xfrm>
                <a:off x="6480238" y="3057525"/>
                <a:ext cx="15812" cy="49530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64E44D08-AA7B-1D6C-5B4B-F16494FC8AD1}"/>
                </a:ext>
              </a:extLst>
            </p:cNvPr>
            <p:cNvGrpSpPr/>
            <p:nvPr/>
          </p:nvGrpSpPr>
          <p:grpSpPr>
            <a:xfrm>
              <a:off x="8093208" y="3579361"/>
              <a:ext cx="254127" cy="714375"/>
              <a:chOff x="6505575" y="2990850"/>
              <a:chExt cx="254127" cy="714375"/>
            </a:xfrm>
          </p:grpSpPr>
          <p:sp>
            <p:nvSpPr>
              <p:cNvPr id="16" name="Isosceles Triangle 15">
                <a:extLst>
                  <a:ext uri="{FF2B5EF4-FFF2-40B4-BE49-F238E27FC236}">
                    <a16:creationId xmlns:a16="http://schemas.microsoft.com/office/drawing/2014/main" id="{819201B5-1D09-900F-2CB4-45B89187C850}"/>
                  </a:ext>
                </a:extLst>
              </p:cNvPr>
              <p:cNvSpPr/>
              <p:nvPr/>
            </p:nvSpPr>
            <p:spPr>
              <a:xfrm rot="10800000">
                <a:off x="6505575" y="2990850"/>
                <a:ext cx="254127" cy="219075"/>
              </a:xfrm>
              <a:prstGeom prst="triangle">
                <a:avLst/>
              </a:prstGeom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6398896B-1387-4D70-73A7-45440E2D03D9}"/>
                  </a:ext>
                </a:extLst>
              </p:cNvPr>
              <p:cNvCxnSpPr>
                <a:stCxn id="16" idx="0"/>
              </p:cNvCxnSpPr>
              <p:nvPr/>
            </p:nvCxnSpPr>
            <p:spPr>
              <a:xfrm>
                <a:off x="6632638" y="3209925"/>
                <a:ext cx="15812" cy="49530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503A53C5-91C2-0880-90D7-546F337CE618}"/>
                </a:ext>
              </a:extLst>
            </p:cNvPr>
            <p:cNvGrpSpPr/>
            <p:nvPr/>
          </p:nvGrpSpPr>
          <p:grpSpPr>
            <a:xfrm>
              <a:off x="10739620" y="3585635"/>
              <a:ext cx="254127" cy="714375"/>
              <a:chOff x="9962713" y="2838450"/>
              <a:chExt cx="254127" cy="714375"/>
            </a:xfrm>
          </p:grpSpPr>
          <p:sp>
            <p:nvSpPr>
              <p:cNvPr id="18" name="Isosceles Triangle 17">
                <a:extLst>
                  <a:ext uri="{FF2B5EF4-FFF2-40B4-BE49-F238E27FC236}">
                    <a16:creationId xmlns:a16="http://schemas.microsoft.com/office/drawing/2014/main" id="{1704362F-B451-567F-0C8E-1C54C4C653D0}"/>
                  </a:ext>
                </a:extLst>
              </p:cNvPr>
              <p:cNvSpPr/>
              <p:nvPr/>
            </p:nvSpPr>
            <p:spPr>
              <a:xfrm rot="10800000">
                <a:off x="9962713" y="2838450"/>
                <a:ext cx="254127" cy="219075"/>
              </a:xfrm>
              <a:prstGeom prst="triangle">
                <a:avLst/>
              </a:prstGeom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79978848-F0E1-7B14-01B9-59EBF2156A61}"/>
                  </a:ext>
                </a:extLst>
              </p:cNvPr>
              <p:cNvCxnSpPr>
                <a:stCxn id="18" idx="0"/>
              </p:cNvCxnSpPr>
              <p:nvPr/>
            </p:nvCxnSpPr>
            <p:spPr>
              <a:xfrm>
                <a:off x="10089776" y="3057525"/>
                <a:ext cx="15812" cy="49530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D801284B-AE09-0991-CD3D-FCC00F3BF04B}"/>
                    </a:ext>
                  </a:extLst>
                </p:cNvPr>
                <p:cNvSpPr txBox="1"/>
                <p:nvPr/>
              </p:nvSpPr>
              <p:spPr>
                <a:xfrm>
                  <a:off x="7130082" y="4287802"/>
                  <a:ext cx="255070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D801284B-AE09-0991-CD3D-FCC00F3BF04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30082" y="4287802"/>
                  <a:ext cx="255070" cy="246221"/>
                </a:xfrm>
                <a:prstGeom prst="rect">
                  <a:avLst/>
                </a:prstGeom>
                <a:blipFill>
                  <a:blip r:embed="rId4"/>
                  <a:stretch>
                    <a:fillRect l="-10000" r="-7500" b="-2368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B3281587-3C45-3CE6-31C8-5FBF215BB400}"/>
                    </a:ext>
                  </a:extLst>
                </p:cNvPr>
                <p:cNvSpPr txBox="1"/>
                <p:nvPr/>
              </p:nvSpPr>
              <p:spPr>
                <a:xfrm>
                  <a:off x="8150490" y="4300010"/>
                  <a:ext cx="259815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B3281587-3C45-3CE6-31C8-5FBF215BB40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50490" y="4300010"/>
                  <a:ext cx="259815" cy="246221"/>
                </a:xfrm>
                <a:prstGeom prst="rect">
                  <a:avLst/>
                </a:prstGeom>
                <a:blipFill>
                  <a:blip r:embed="rId5"/>
                  <a:stretch>
                    <a:fillRect l="-12500" r="-10000" b="-2368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3CD9D43A-6F95-64ED-C646-5DC85E3857BE}"/>
                    </a:ext>
                  </a:extLst>
                </p:cNvPr>
                <p:cNvSpPr txBox="1"/>
                <p:nvPr/>
              </p:nvSpPr>
              <p:spPr>
                <a:xfrm>
                  <a:off x="10739620" y="4290342"/>
                  <a:ext cx="290592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3CD9D43A-6F95-64ED-C646-5DC85E3857B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39620" y="4290342"/>
                  <a:ext cx="290592" cy="246221"/>
                </a:xfrm>
                <a:prstGeom prst="rect">
                  <a:avLst/>
                </a:prstGeom>
                <a:blipFill>
                  <a:blip r:embed="rId6"/>
                  <a:stretch>
                    <a:fillRect l="-11111" r="-6667" b="-2368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50" name="Straight Connector 449">
              <a:extLst>
                <a:ext uri="{FF2B5EF4-FFF2-40B4-BE49-F238E27FC236}">
                  <a16:creationId xmlns:a16="http://schemas.microsoft.com/office/drawing/2014/main" id="{A3D15ED3-8C85-3689-C884-7D5C56A68750}"/>
                </a:ext>
              </a:extLst>
            </p:cNvPr>
            <p:cNvCxnSpPr>
              <a:cxnSpLocks/>
              <a:stCxn id="13" idx="3"/>
            </p:cNvCxnSpPr>
            <p:nvPr/>
          </p:nvCxnSpPr>
          <p:spPr>
            <a:xfrm flipV="1">
              <a:off x="7257145" y="1961624"/>
              <a:ext cx="2669214" cy="1617737"/>
            </a:xfrm>
            <a:prstGeom prst="line">
              <a:avLst/>
            </a:prstGeom>
            <a:ln w="952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2" name="Straight Connector 451">
              <a:extLst>
                <a:ext uri="{FF2B5EF4-FFF2-40B4-BE49-F238E27FC236}">
                  <a16:creationId xmlns:a16="http://schemas.microsoft.com/office/drawing/2014/main" id="{1EF7A15D-DC15-73D0-32AE-0DD6EC252425}"/>
                </a:ext>
              </a:extLst>
            </p:cNvPr>
            <p:cNvCxnSpPr>
              <a:stCxn id="13" idx="3"/>
              <a:endCxn id="18" idx="3"/>
            </p:cNvCxnSpPr>
            <p:nvPr/>
          </p:nvCxnSpPr>
          <p:spPr>
            <a:xfrm>
              <a:off x="7257145" y="3579361"/>
              <a:ext cx="3609538" cy="6274"/>
            </a:xfrm>
            <a:prstGeom prst="line">
              <a:avLst/>
            </a:prstGeom>
            <a:ln w="952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5" name="Straight Arrow Connector 454">
              <a:extLst>
                <a:ext uri="{FF2B5EF4-FFF2-40B4-BE49-F238E27FC236}">
                  <a16:creationId xmlns:a16="http://schemas.microsoft.com/office/drawing/2014/main" id="{D0ACC108-BDCD-82F6-73D6-2C7526BC06B2}"/>
                </a:ext>
              </a:extLst>
            </p:cNvPr>
            <p:cNvCxnSpPr>
              <a:cxnSpLocks/>
            </p:cNvCxnSpPr>
            <p:nvPr/>
          </p:nvCxnSpPr>
          <p:spPr>
            <a:xfrm>
              <a:off x="6578310" y="1311601"/>
              <a:ext cx="1641741" cy="2285806"/>
            </a:xfrm>
            <a:prstGeom prst="straightConnector1">
              <a:avLst/>
            </a:prstGeom>
            <a:ln w="38100">
              <a:solidFill>
                <a:srgbClr val="9ABEA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3" name="Straight Arrow Connector 462">
              <a:extLst>
                <a:ext uri="{FF2B5EF4-FFF2-40B4-BE49-F238E27FC236}">
                  <a16:creationId xmlns:a16="http://schemas.microsoft.com/office/drawing/2014/main" id="{B32A7E8C-1211-F517-289A-A90191FA1769}"/>
                </a:ext>
              </a:extLst>
            </p:cNvPr>
            <p:cNvCxnSpPr>
              <a:cxnSpLocks/>
            </p:cNvCxnSpPr>
            <p:nvPr/>
          </p:nvCxnSpPr>
          <p:spPr>
            <a:xfrm>
              <a:off x="5623310" y="1313118"/>
              <a:ext cx="1641741" cy="2285806"/>
            </a:xfrm>
            <a:prstGeom prst="straightConnector1">
              <a:avLst/>
            </a:prstGeom>
            <a:ln w="38100">
              <a:solidFill>
                <a:srgbClr val="9ABEA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70" name="Group 469">
              <a:extLst>
                <a:ext uri="{FF2B5EF4-FFF2-40B4-BE49-F238E27FC236}">
                  <a16:creationId xmlns:a16="http://schemas.microsoft.com/office/drawing/2014/main" id="{71A7046E-3D38-85CD-6A7F-7514C2A89992}"/>
                </a:ext>
              </a:extLst>
            </p:cNvPr>
            <p:cNvGrpSpPr/>
            <p:nvPr/>
          </p:nvGrpSpPr>
          <p:grpSpPr>
            <a:xfrm>
              <a:off x="9056335" y="3579361"/>
              <a:ext cx="254127" cy="714375"/>
              <a:chOff x="6505575" y="2990850"/>
              <a:chExt cx="254127" cy="714375"/>
            </a:xfrm>
          </p:grpSpPr>
          <p:sp>
            <p:nvSpPr>
              <p:cNvPr id="471" name="Isosceles Triangle 470">
                <a:extLst>
                  <a:ext uri="{FF2B5EF4-FFF2-40B4-BE49-F238E27FC236}">
                    <a16:creationId xmlns:a16="http://schemas.microsoft.com/office/drawing/2014/main" id="{4A3A7D8F-3ED1-30EF-DD8A-27477FF75AB9}"/>
                  </a:ext>
                </a:extLst>
              </p:cNvPr>
              <p:cNvSpPr/>
              <p:nvPr/>
            </p:nvSpPr>
            <p:spPr>
              <a:xfrm rot="10800000">
                <a:off x="6505575" y="2990850"/>
                <a:ext cx="254127" cy="219075"/>
              </a:xfrm>
              <a:prstGeom prst="triangle">
                <a:avLst/>
              </a:prstGeom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72" name="Straight Connector 471">
                <a:extLst>
                  <a:ext uri="{FF2B5EF4-FFF2-40B4-BE49-F238E27FC236}">
                    <a16:creationId xmlns:a16="http://schemas.microsoft.com/office/drawing/2014/main" id="{AC8B31CD-9705-BAC4-ED1A-CDC016D1356D}"/>
                  </a:ext>
                </a:extLst>
              </p:cNvPr>
              <p:cNvCxnSpPr>
                <a:cxnSpLocks/>
                <a:stCxn id="471" idx="0"/>
              </p:cNvCxnSpPr>
              <p:nvPr/>
            </p:nvCxnSpPr>
            <p:spPr>
              <a:xfrm>
                <a:off x="6632638" y="3209925"/>
                <a:ext cx="15812" cy="49530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73" name="Straight Arrow Connector 472">
              <a:extLst>
                <a:ext uri="{FF2B5EF4-FFF2-40B4-BE49-F238E27FC236}">
                  <a16:creationId xmlns:a16="http://schemas.microsoft.com/office/drawing/2014/main" id="{470B7F52-A6CD-E6CF-2760-EA0F13182F72}"/>
                </a:ext>
              </a:extLst>
            </p:cNvPr>
            <p:cNvCxnSpPr>
              <a:cxnSpLocks/>
            </p:cNvCxnSpPr>
            <p:nvPr/>
          </p:nvCxnSpPr>
          <p:spPr>
            <a:xfrm>
              <a:off x="7567943" y="1305327"/>
              <a:ext cx="1641741" cy="2285806"/>
            </a:xfrm>
            <a:prstGeom prst="straightConnector1">
              <a:avLst/>
            </a:prstGeom>
            <a:ln w="38100">
              <a:solidFill>
                <a:srgbClr val="9ABEA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5" name="Straight Arrow Connector 474">
              <a:extLst>
                <a:ext uri="{FF2B5EF4-FFF2-40B4-BE49-F238E27FC236}">
                  <a16:creationId xmlns:a16="http://schemas.microsoft.com/office/drawing/2014/main" id="{D62936CF-DAD4-03A3-5C28-FA416C7737C4}"/>
                </a:ext>
              </a:extLst>
            </p:cNvPr>
            <p:cNvCxnSpPr>
              <a:cxnSpLocks/>
            </p:cNvCxnSpPr>
            <p:nvPr/>
          </p:nvCxnSpPr>
          <p:spPr>
            <a:xfrm>
              <a:off x="9232849" y="1318044"/>
              <a:ext cx="1641741" cy="2285806"/>
            </a:xfrm>
            <a:prstGeom prst="straightConnector1">
              <a:avLst/>
            </a:prstGeom>
            <a:ln w="38100">
              <a:solidFill>
                <a:srgbClr val="9ABEA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6" name="TextBox 475">
                  <a:extLst>
                    <a:ext uri="{FF2B5EF4-FFF2-40B4-BE49-F238E27FC236}">
                      <a16:creationId xmlns:a16="http://schemas.microsoft.com/office/drawing/2014/main" id="{C4A04FE7-2ED8-C1C5-BF66-FD939FF4988F}"/>
                    </a:ext>
                  </a:extLst>
                </p:cNvPr>
                <p:cNvSpPr txBox="1"/>
                <p:nvPr/>
              </p:nvSpPr>
              <p:spPr>
                <a:xfrm>
                  <a:off x="9067334" y="4287092"/>
                  <a:ext cx="259815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476" name="TextBox 475">
                  <a:extLst>
                    <a:ext uri="{FF2B5EF4-FFF2-40B4-BE49-F238E27FC236}">
                      <a16:creationId xmlns:a16="http://schemas.microsoft.com/office/drawing/2014/main" id="{C4A04FE7-2ED8-C1C5-BF66-FD939FF4988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67334" y="4287092"/>
                  <a:ext cx="259815" cy="246221"/>
                </a:xfrm>
                <a:prstGeom prst="rect">
                  <a:avLst/>
                </a:prstGeom>
                <a:blipFill>
                  <a:blip r:embed="rId7"/>
                  <a:stretch>
                    <a:fillRect l="-12500" r="-10000" b="-2368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7" name="TextBox 476">
                  <a:extLst>
                    <a:ext uri="{FF2B5EF4-FFF2-40B4-BE49-F238E27FC236}">
                      <a16:creationId xmlns:a16="http://schemas.microsoft.com/office/drawing/2014/main" id="{B28BE66B-7C62-EBB2-B6EA-2128EBCCC46D}"/>
                    </a:ext>
                  </a:extLst>
                </p:cNvPr>
                <p:cNvSpPr txBox="1"/>
                <p:nvPr/>
              </p:nvSpPr>
              <p:spPr>
                <a:xfrm>
                  <a:off x="9768451" y="3586109"/>
                  <a:ext cx="528991" cy="61555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0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…</m:t>
                        </m:r>
                      </m:oMath>
                    </m:oMathPara>
                  </a14:m>
                  <a:endParaRPr lang="en-US" sz="4000" dirty="0">
                    <a:solidFill>
                      <a:schemeClr val="bg2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477" name="TextBox 476">
                  <a:extLst>
                    <a:ext uri="{FF2B5EF4-FFF2-40B4-BE49-F238E27FC236}">
                      <a16:creationId xmlns:a16="http://schemas.microsoft.com/office/drawing/2014/main" id="{B28BE66B-7C62-EBB2-B6EA-2128EBCCC46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68451" y="3586109"/>
                  <a:ext cx="528991" cy="615553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80" name="Straight Arrow Connector 479">
              <a:extLst>
                <a:ext uri="{FF2B5EF4-FFF2-40B4-BE49-F238E27FC236}">
                  <a16:creationId xmlns:a16="http://schemas.microsoft.com/office/drawing/2014/main" id="{B03896DD-D20F-CAED-FFB3-87D44A7A67A9}"/>
                </a:ext>
              </a:extLst>
            </p:cNvPr>
            <p:cNvCxnSpPr>
              <a:cxnSpLocks/>
            </p:cNvCxnSpPr>
            <p:nvPr/>
          </p:nvCxnSpPr>
          <p:spPr>
            <a:xfrm>
              <a:off x="8049236" y="3110498"/>
              <a:ext cx="297878" cy="416133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4" name="Straight Connector 483">
              <a:extLst>
                <a:ext uri="{FF2B5EF4-FFF2-40B4-BE49-F238E27FC236}">
                  <a16:creationId xmlns:a16="http://schemas.microsoft.com/office/drawing/2014/main" id="{2B2B974A-9B0D-32E0-CD31-2BD6FAB31E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55734" y="3058974"/>
              <a:ext cx="178065" cy="100013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7" name="Straight Connector 486">
              <a:extLst>
                <a:ext uri="{FF2B5EF4-FFF2-40B4-BE49-F238E27FC236}">
                  <a16:creationId xmlns:a16="http://schemas.microsoft.com/office/drawing/2014/main" id="{AE0E8172-D18E-A9E1-51AC-96E6B4312E5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55362" y="3479374"/>
              <a:ext cx="178065" cy="100013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8" name="TextBox 487">
                  <a:extLst>
                    <a:ext uri="{FF2B5EF4-FFF2-40B4-BE49-F238E27FC236}">
                      <a16:creationId xmlns:a16="http://schemas.microsoft.com/office/drawing/2014/main" id="{B39B1444-D997-C1ED-810F-FE2BC5DC98D4}"/>
                    </a:ext>
                  </a:extLst>
                </p:cNvPr>
                <p:cNvSpPr txBox="1"/>
                <p:nvPr/>
              </p:nvSpPr>
              <p:spPr>
                <a:xfrm>
                  <a:off x="8162489" y="3168772"/>
                  <a:ext cx="623376" cy="215444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func>
                          <m:func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14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</m:func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⁡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488" name="TextBox 487">
                  <a:extLst>
                    <a:ext uri="{FF2B5EF4-FFF2-40B4-BE49-F238E27FC236}">
                      <a16:creationId xmlns:a16="http://schemas.microsoft.com/office/drawing/2014/main" id="{B39B1444-D997-C1ED-810F-FE2BC5DC98D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62489" y="3168772"/>
                  <a:ext cx="623376" cy="215444"/>
                </a:xfrm>
                <a:prstGeom prst="rect">
                  <a:avLst/>
                </a:prstGeom>
                <a:blipFill>
                  <a:blip r:embed="rId9"/>
                  <a:stretch>
                    <a:fillRect l="-8247" b="-1470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89" name="Straight Arrow Connector 488">
              <a:extLst>
                <a:ext uri="{FF2B5EF4-FFF2-40B4-BE49-F238E27FC236}">
                  <a16:creationId xmlns:a16="http://schemas.microsoft.com/office/drawing/2014/main" id="{8D0C44EF-BF8F-D855-F62B-D43F37857DD9}"/>
                </a:ext>
              </a:extLst>
            </p:cNvPr>
            <p:cNvCxnSpPr>
              <a:cxnSpLocks/>
            </p:cNvCxnSpPr>
            <p:nvPr/>
          </p:nvCxnSpPr>
          <p:spPr>
            <a:xfrm>
              <a:off x="9918683" y="1990200"/>
              <a:ext cx="1083259" cy="151209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0" name="Straight Connector 489">
              <a:extLst>
                <a:ext uri="{FF2B5EF4-FFF2-40B4-BE49-F238E27FC236}">
                  <a16:creationId xmlns:a16="http://schemas.microsoft.com/office/drawing/2014/main" id="{CF7E36DD-FFD4-7DB9-A923-DFE8415B17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35037" y="1933212"/>
              <a:ext cx="178065" cy="100013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1" name="Straight Connector 490">
              <a:extLst>
                <a:ext uri="{FF2B5EF4-FFF2-40B4-BE49-F238E27FC236}">
                  <a16:creationId xmlns:a16="http://schemas.microsoft.com/office/drawing/2014/main" id="{CAEB49B8-28A3-A211-6DD9-0EE727A47F2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912910" y="3464487"/>
              <a:ext cx="178065" cy="100013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7" name="TextBox 496">
                  <a:extLst>
                    <a:ext uri="{FF2B5EF4-FFF2-40B4-BE49-F238E27FC236}">
                      <a16:creationId xmlns:a16="http://schemas.microsoft.com/office/drawing/2014/main" id="{8F534C28-46C8-32E3-7291-ADCAE927CD63}"/>
                    </a:ext>
                  </a:extLst>
                </p:cNvPr>
                <p:cNvSpPr txBox="1"/>
                <p:nvPr/>
              </p:nvSpPr>
              <p:spPr>
                <a:xfrm>
                  <a:off x="10395031" y="2625150"/>
                  <a:ext cx="1222001" cy="215444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func>
                          <m:func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14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</m:func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⁡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497" name="TextBox 496">
                  <a:extLst>
                    <a:ext uri="{FF2B5EF4-FFF2-40B4-BE49-F238E27FC236}">
                      <a16:creationId xmlns:a16="http://schemas.microsoft.com/office/drawing/2014/main" id="{8F534C28-46C8-32E3-7291-ADCAE927CD6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95031" y="2625150"/>
                  <a:ext cx="1222001" cy="215444"/>
                </a:xfrm>
                <a:prstGeom prst="rect">
                  <a:avLst/>
                </a:prstGeom>
                <a:blipFill>
                  <a:blip r:embed="rId10"/>
                  <a:stretch>
                    <a:fillRect r="-526" b="-1470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98" name="Straight Arrow Connector 497">
              <a:extLst>
                <a:ext uri="{FF2B5EF4-FFF2-40B4-BE49-F238E27FC236}">
                  <a16:creationId xmlns:a16="http://schemas.microsoft.com/office/drawing/2014/main" id="{7841C501-6701-875B-8B71-6FF452F9D368}"/>
                </a:ext>
              </a:extLst>
            </p:cNvPr>
            <p:cNvCxnSpPr>
              <a:cxnSpLocks/>
            </p:cNvCxnSpPr>
            <p:nvPr/>
          </p:nvCxnSpPr>
          <p:spPr>
            <a:xfrm>
              <a:off x="7272956" y="4011507"/>
              <a:ext cx="947095" cy="6274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4" name="TextBox 503">
                  <a:extLst>
                    <a:ext uri="{FF2B5EF4-FFF2-40B4-BE49-F238E27FC236}">
                      <a16:creationId xmlns:a16="http://schemas.microsoft.com/office/drawing/2014/main" id="{FB15143B-4BCB-DEA1-D054-227AB11F362F}"/>
                    </a:ext>
                  </a:extLst>
                </p:cNvPr>
                <p:cNvSpPr txBox="1"/>
                <p:nvPr/>
              </p:nvSpPr>
              <p:spPr>
                <a:xfrm>
                  <a:off x="7678258" y="3892013"/>
                  <a:ext cx="199670" cy="215444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⁡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504" name="TextBox 503">
                  <a:extLst>
                    <a:ext uri="{FF2B5EF4-FFF2-40B4-BE49-F238E27FC236}">
                      <a16:creationId xmlns:a16="http://schemas.microsoft.com/office/drawing/2014/main" id="{FB15143B-4BCB-DEA1-D054-227AB11F362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78258" y="3892013"/>
                  <a:ext cx="199670" cy="215444"/>
                </a:xfrm>
                <a:prstGeom prst="rect">
                  <a:avLst/>
                </a:prstGeom>
                <a:blipFill>
                  <a:blip r:embed="rId11"/>
                  <a:stretch>
                    <a:fillRect l="-22581" b="-1515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08" name="Arc 507">
              <a:extLst>
                <a:ext uri="{FF2B5EF4-FFF2-40B4-BE49-F238E27FC236}">
                  <a16:creationId xmlns:a16="http://schemas.microsoft.com/office/drawing/2014/main" id="{8BBC122C-E63F-8BB7-0849-50A503DCE4E5}"/>
                </a:ext>
              </a:extLst>
            </p:cNvPr>
            <p:cNvSpPr/>
            <p:nvPr/>
          </p:nvSpPr>
          <p:spPr>
            <a:xfrm>
              <a:off x="7270990" y="3410666"/>
              <a:ext cx="323288" cy="294793"/>
            </a:xfrm>
            <a:prstGeom prst="arc">
              <a:avLst>
                <a:gd name="adj1" fmla="val 17961316"/>
                <a:gd name="adj2" fmla="val 509988"/>
              </a:avLst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9" name="TextBox 508">
                  <a:extLst>
                    <a:ext uri="{FF2B5EF4-FFF2-40B4-BE49-F238E27FC236}">
                      <a16:creationId xmlns:a16="http://schemas.microsoft.com/office/drawing/2014/main" id="{590815A8-7CFF-25E9-E3FD-4B01EDBDBA3D}"/>
                    </a:ext>
                  </a:extLst>
                </p:cNvPr>
                <p:cNvSpPr txBox="1"/>
                <p:nvPr/>
              </p:nvSpPr>
              <p:spPr>
                <a:xfrm>
                  <a:off x="7591797" y="3362178"/>
                  <a:ext cx="155940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509" name="TextBox 508">
                  <a:extLst>
                    <a:ext uri="{FF2B5EF4-FFF2-40B4-BE49-F238E27FC236}">
                      <a16:creationId xmlns:a16="http://schemas.microsoft.com/office/drawing/2014/main" id="{590815A8-7CFF-25E9-E3FD-4B01EDBDBA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91797" y="3362178"/>
                  <a:ext cx="155940" cy="215444"/>
                </a:xfrm>
                <a:prstGeom prst="rect">
                  <a:avLst/>
                </a:prstGeom>
                <a:blipFill>
                  <a:blip r:embed="rId12"/>
                  <a:stretch>
                    <a:fillRect l="-33333" r="-20833" b="-1515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522" name="Group 521">
              <a:extLst>
                <a:ext uri="{FF2B5EF4-FFF2-40B4-BE49-F238E27FC236}">
                  <a16:creationId xmlns:a16="http://schemas.microsoft.com/office/drawing/2014/main" id="{C7C646EE-71FE-31DF-8D95-3F5E4C05F655}"/>
                </a:ext>
              </a:extLst>
            </p:cNvPr>
            <p:cNvGrpSpPr/>
            <p:nvPr/>
          </p:nvGrpSpPr>
          <p:grpSpPr>
            <a:xfrm>
              <a:off x="7813675" y="3241675"/>
              <a:ext cx="188003" cy="105582"/>
              <a:chOff x="7813675" y="3241675"/>
              <a:chExt cx="188003" cy="105582"/>
            </a:xfrm>
          </p:grpSpPr>
          <p:cxnSp>
            <p:nvCxnSpPr>
              <p:cNvPr id="516" name="Straight Connector 515">
                <a:extLst>
                  <a:ext uri="{FF2B5EF4-FFF2-40B4-BE49-F238E27FC236}">
                    <a16:creationId xmlns:a16="http://schemas.microsoft.com/office/drawing/2014/main" id="{4733174F-258C-4FCA-B181-9F4B7551EC0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13675" y="3241675"/>
                <a:ext cx="77556" cy="105582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8" name="Straight Connector 517">
                <a:extLst>
                  <a:ext uri="{FF2B5EF4-FFF2-40B4-BE49-F238E27FC236}">
                    <a16:creationId xmlns:a16="http://schemas.microsoft.com/office/drawing/2014/main" id="{13482E8B-8A17-5BFE-81BC-3B1496EDBFA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86420" y="3275697"/>
                <a:ext cx="115258" cy="7156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23" name="Group 522">
              <a:extLst>
                <a:ext uri="{FF2B5EF4-FFF2-40B4-BE49-F238E27FC236}">
                  <a16:creationId xmlns:a16="http://schemas.microsoft.com/office/drawing/2014/main" id="{F25B9CD5-61C1-C4D9-C7F7-DC88F95657A0}"/>
                </a:ext>
              </a:extLst>
            </p:cNvPr>
            <p:cNvGrpSpPr/>
            <p:nvPr/>
          </p:nvGrpSpPr>
          <p:grpSpPr>
            <a:xfrm>
              <a:off x="9642423" y="2139711"/>
              <a:ext cx="188003" cy="105582"/>
              <a:chOff x="7813675" y="3241675"/>
              <a:chExt cx="188003" cy="105582"/>
            </a:xfrm>
          </p:grpSpPr>
          <p:cxnSp>
            <p:nvCxnSpPr>
              <p:cNvPr id="524" name="Straight Connector 523">
                <a:extLst>
                  <a:ext uri="{FF2B5EF4-FFF2-40B4-BE49-F238E27FC236}">
                    <a16:creationId xmlns:a16="http://schemas.microsoft.com/office/drawing/2014/main" id="{2444E676-EE82-6B59-38B3-7F964B758BD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13675" y="3241675"/>
                <a:ext cx="77556" cy="105582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5" name="Straight Connector 524">
                <a:extLst>
                  <a:ext uri="{FF2B5EF4-FFF2-40B4-BE49-F238E27FC236}">
                    <a16:creationId xmlns:a16="http://schemas.microsoft.com/office/drawing/2014/main" id="{870B5208-042A-B78C-7BF4-EEA9F11EC61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86420" y="3275697"/>
                <a:ext cx="115258" cy="7156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915DDB25-6521-FB1D-6100-034536D9CA20}"/>
                </a:ext>
              </a:extLst>
            </p:cNvPr>
            <p:cNvSpPr/>
            <p:nvPr/>
          </p:nvSpPr>
          <p:spPr>
            <a:xfrm rot="19707772">
              <a:off x="5856306" y="1919904"/>
              <a:ext cx="3914767" cy="273088"/>
            </a:xfrm>
            <a:custGeom>
              <a:avLst/>
              <a:gdLst>
                <a:gd name="connsiteX0" fmla="*/ 0 w 8623300"/>
                <a:gd name="connsiteY0" fmla="*/ 501656 h 508049"/>
                <a:gd name="connsiteX1" fmla="*/ 628650 w 8623300"/>
                <a:gd name="connsiteY1" fmla="*/ 6 h 508049"/>
                <a:gd name="connsiteX2" fmla="*/ 1238250 w 8623300"/>
                <a:gd name="connsiteY2" fmla="*/ 495306 h 508049"/>
                <a:gd name="connsiteX3" fmla="*/ 1866900 w 8623300"/>
                <a:gd name="connsiteY3" fmla="*/ 6 h 508049"/>
                <a:gd name="connsiteX4" fmla="*/ 2470150 w 8623300"/>
                <a:gd name="connsiteY4" fmla="*/ 508006 h 508049"/>
                <a:gd name="connsiteX5" fmla="*/ 3092450 w 8623300"/>
                <a:gd name="connsiteY5" fmla="*/ 31756 h 508049"/>
                <a:gd name="connsiteX6" fmla="*/ 3702050 w 8623300"/>
                <a:gd name="connsiteY6" fmla="*/ 476256 h 508049"/>
                <a:gd name="connsiteX7" fmla="*/ 4311650 w 8623300"/>
                <a:gd name="connsiteY7" fmla="*/ 44456 h 508049"/>
                <a:gd name="connsiteX8" fmla="*/ 4921250 w 8623300"/>
                <a:gd name="connsiteY8" fmla="*/ 495306 h 508049"/>
                <a:gd name="connsiteX9" fmla="*/ 5549900 w 8623300"/>
                <a:gd name="connsiteY9" fmla="*/ 12706 h 508049"/>
                <a:gd name="connsiteX10" fmla="*/ 6165850 w 8623300"/>
                <a:gd name="connsiteY10" fmla="*/ 482606 h 508049"/>
                <a:gd name="connsiteX11" fmla="*/ 6781800 w 8623300"/>
                <a:gd name="connsiteY11" fmla="*/ 12706 h 508049"/>
                <a:gd name="connsiteX12" fmla="*/ 7378700 w 8623300"/>
                <a:gd name="connsiteY12" fmla="*/ 488956 h 508049"/>
                <a:gd name="connsiteX13" fmla="*/ 8007350 w 8623300"/>
                <a:gd name="connsiteY13" fmla="*/ 38106 h 508049"/>
                <a:gd name="connsiteX14" fmla="*/ 8623300 w 8623300"/>
                <a:gd name="connsiteY14" fmla="*/ 488956 h 508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623300" h="508049">
                  <a:moveTo>
                    <a:pt x="0" y="501656"/>
                  </a:moveTo>
                  <a:cubicBezTo>
                    <a:pt x="211137" y="251360"/>
                    <a:pt x="422275" y="1064"/>
                    <a:pt x="628650" y="6"/>
                  </a:cubicBezTo>
                  <a:cubicBezTo>
                    <a:pt x="835025" y="-1052"/>
                    <a:pt x="1031875" y="495306"/>
                    <a:pt x="1238250" y="495306"/>
                  </a:cubicBezTo>
                  <a:cubicBezTo>
                    <a:pt x="1444625" y="495306"/>
                    <a:pt x="1661583" y="-2111"/>
                    <a:pt x="1866900" y="6"/>
                  </a:cubicBezTo>
                  <a:cubicBezTo>
                    <a:pt x="2072217" y="2123"/>
                    <a:pt x="2265892" y="502714"/>
                    <a:pt x="2470150" y="508006"/>
                  </a:cubicBezTo>
                  <a:cubicBezTo>
                    <a:pt x="2674408" y="513298"/>
                    <a:pt x="2887133" y="37048"/>
                    <a:pt x="3092450" y="31756"/>
                  </a:cubicBezTo>
                  <a:cubicBezTo>
                    <a:pt x="3297767" y="26464"/>
                    <a:pt x="3498850" y="474139"/>
                    <a:pt x="3702050" y="476256"/>
                  </a:cubicBezTo>
                  <a:cubicBezTo>
                    <a:pt x="3905250" y="478373"/>
                    <a:pt x="4108450" y="41281"/>
                    <a:pt x="4311650" y="44456"/>
                  </a:cubicBezTo>
                  <a:cubicBezTo>
                    <a:pt x="4514850" y="47631"/>
                    <a:pt x="4714875" y="500598"/>
                    <a:pt x="4921250" y="495306"/>
                  </a:cubicBezTo>
                  <a:cubicBezTo>
                    <a:pt x="5127625" y="490014"/>
                    <a:pt x="5342467" y="14823"/>
                    <a:pt x="5549900" y="12706"/>
                  </a:cubicBezTo>
                  <a:cubicBezTo>
                    <a:pt x="5757333" y="10589"/>
                    <a:pt x="5960533" y="482606"/>
                    <a:pt x="6165850" y="482606"/>
                  </a:cubicBezTo>
                  <a:cubicBezTo>
                    <a:pt x="6371167" y="482606"/>
                    <a:pt x="6579658" y="11648"/>
                    <a:pt x="6781800" y="12706"/>
                  </a:cubicBezTo>
                  <a:cubicBezTo>
                    <a:pt x="6983942" y="13764"/>
                    <a:pt x="7174442" y="484723"/>
                    <a:pt x="7378700" y="488956"/>
                  </a:cubicBezTo>
                  <a:cubicBezTo>
                    <a:pt x="7582958" y="493189"/>
                    <a:pt x="7799917" y="38106"/>
                    <a:pt x="8007350" y="38106"/>
                  </a:cubicBezTo>
                  <a:cubicBezTo>
                    <a:pt x="8214783" y="38106"/>
                    <a:pt x="8488892" y="443448"/>
                    <a:pt x="8623300" y="488956"/>
                  </a:cubicBezTo>
                </a:path>
              </a:pathLst>
            </a:custGeom>
            <a:noFill/>
            <a:ln w="28575">
              <a:solidFill>
                <a:srgbClr val="92D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8" name="TextBox 557">
                  <a:extLst>
                    <a:ext uri="{FF2B5EF4-FFF2-40B4-BE49-F238E27FC236}">
                      <a16:creationId xmlns:a16="http://schemas.microsoft.com/office/drawing/2014/main" id="{5AA4BC66-1A6B-F13A-3D5F-AC98C95F2C6C}"/>
                    </a:ext>
                  </a:extLst>
                </p:cNvPr>
                <p:cNvSpPr txBox="1"/>
                <p:nvPr/>
              </p:nvSpPr>
              <p:spPr>
                <a:xfrm>
                  <a:off x="9612696" y="1188359"/>
                  <a:ext cx="1487971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>
                      <a:latin typeface="Cambria" panose="02040503050406030204" pitchFamily="18" charset="0"/>
                      <a:ea typeface="Cambria" panose="02040503050406030204" pitchFamily="18" charset="0"/>
                    </a:rPr>
                    <a:t>Wavefront Signal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(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𝑡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400" dirty="0">
                    <a:latin typeface="Cambria" panose="02040503050406030204" pitchFamily="18" charset="0"/>
                    <a:ea typeface="Cambria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558" name="TextBox 557">
                  <a:extLst>
                    <a:ext uri="{FF2B5EF4-FFF2-40B4-BE49-F238E27FC236}">
                      <a16:creationId xmlns:a16="http://schemas.microsoft.com/office/drawing/2014/main" id="{5AA4BC66-1A6B-F13A-3D5F-AC98C95F2C6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12696" y="1188359"/>
                  <a:ext cx="1487971" cy="523220"/>
                </a:xfrm>
                <a:prstGeom prst="rect">
                  <a:avLst/>
                </a:prstGeom>
                <a:blipFill>
                  <a:blip r:embed="rId13"/>
                  <a:stretch>
                    <a:fillRect l="-1299" t="-3704" r="-5195"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60" name="TextBox 559">
              <a:extLst>
                <a:ext uri="{FF2B5EF4-FFF2-40B4-BE49-F238E27FC236}">
                  <a16:creationId xmlns:a16="http://schemas.microsoft.com/office/drawing/2014/main" id="{FF838472-DF1F-DBD9-7322-5B9D574FA0D2}"/>
                </a:ext>
              </a:extLst>
            </p:cNvPr>
            <p:cNvSpPr txBox="1"/>
            <p:nvPr/>
          </p:nvSpPr>
          <p:spPr>
            <a:xfrm>
              <a:off x="5716735" y="3798436"/>
              <a:ext cx="1380280" cy="5527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latin typeface="Cambria" panose="02040503050406030204" pitchFamily="18" charset="0"/>
                  <a:ea typeface="Cambria" panose="02040503050406030204" pitchFamily="18" charset="0"/>
                </a:rPr>
                <a:t>Antenna Array</a:t>
              </a:r>
            </a:p>
            <a:p>
              <a:pPr algn="ctr"/>
              <a:r>
                <a:rPr lang="en-US" sz="1400" dirty="0">
                  <a:latin typeface="Cambria" panose="02040503050406030204" pitchFamily="18" charset="0"/>
                  <a:ea typeface="Cambria" panose="02040503050406030204" pitchFamily="18" charset="0"/>
                </a:rPr>
                <a:t>(aperture)</a:t>
              </a:r>
            </a:p>
          </p:txBody>
        </p:sp>
      </p:grpSp>
      <p:grpSp>
        <p:nvGrpSpPr>
          <p:cNvPr id="565" name="Group 564">
            <a:extLst>
              <a:ext uri="{FF2B5EF4-FFF2-40B4-BE49-F238E27FC236}">
                <a16:creationId xmlns:a16="http://schemas.microsoft.com/office/drawing/2014/main" id="{6EC8B9F7-FBF6-7C6B-4DFE-815505F74A4E}"/>
              </a:ext>
            </a:extLst>
          </p:cNvPr>
          <p:cNvGrpSpPr/>
          <p:nvPr/>
        </p:nvGrpSpPr>
        <p:grpSpPr>
          <a:xfrm>
            <a:off x="6166240" y="4864419"/>
            <a:ext cx="4665632" cy="875654"/>
            <a:chOff x="6208958" y="4769034"/>
            <a:chExt cx="4665632" cy="875654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42374540-EA36-6A13-3931-4141CF0E313E}"/>
                </a:ext>
              </a:extLst>
            </p:cNvPr>
            <p:cNvSpPr/>
            <p:nvPr/>
          </p:nvSpPr>
          <p:spPr>
            <a:xfrm>
              <a:off x="6208958" y="4769034"/>
              <a:ext cx="4665632" cy="875654"/>
            </a:xfrm>
            <a:prstGeom prst="roundRect">
              <a:avLst/>
            </a:prstGeom>
            <a:solidFill>
              <a:schemeClr val="bg2">
                <a:lumMod val="95000"/>
              </a:schemeClr>
            </a:solidFill>
            <a:ln w="38100">
              <a:solidFill>
                <a:schemeClr val="accent2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D6FFB5FA-B3B0-6386-1E52-9D03D8EA6389}"/>
                    </a:ext>
                  </a:extLst>
                </p:cNvPr>
                <p:cNvSpPr txBox="1"/>
                <p:nvPr/>
              </p:nvSpPr>
              <p:spPr>
                <a:xfrm>
                  <a:off x="9040684" y="4911534"/>
                  <a:ext cx="1618905" cy="52046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D6FFB5FA-B3B0-6386-1E52-9D03D8EA63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40684" y="4911534"/>
                  <a:ext cx="1618905" cy="520463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2F33B96F-54F5-1E8B-6359-BFE3104D96F9}"/>
                    </a:ext>
                  </a:extLst>
                </p:cNvPr>
                <p:cNvSpPr txBox="1"/>
                <p:nvPr/>
              </p:nvSpPr>
              <p:spPr>
                <a:xfrm>
                  <a:off x="6311638" y="4937272"/>
                  <a:ext cx="2337757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/>
                    <a:t>Phase Delay Between Elements Separated by </a:t>
                  </a:r>
                  <a14:m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</m:t>
                      </m:r>
                    </m:oMath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2F33B96F-54F5-1E8B-6359-BFE3104D96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11638" y="4937272"/>
                  <a:ext cx="2337757" cy="523220"/>
                </a:xfrm>
                <a:prstGeom prst="rect">
                  <a:avLst/>
                </a:prstGeom>
                <a:blipFill>
                  <a:blip r:embed="rId15"/>
                  <a:stretch>
                    <a:fillRect t="-2353" b="-1176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62" name="Straight Connector 561">
              <a:extLst>
                <a:ext uri="{FF2B5EF4-FFF2-40B4-BE49-F238E27FC236}">
                  <a16:creationId xmlns:a16="http://schemas.microsoft.com/office/drawing/2014/main" id="{10F26152-0260-CF62-8468-E73F8C207259}"/>
                </a:ext>
              </a:extLst>
            </p:cNvPr>
            <p:cNvCxnSpPr>
              <a:cxnSpLocks/>
            </p:cNvCxnSpPr>
            <p:nvPr/>
          </p:nvCxnSpPr>
          <p:spPr>
            <a:xfrm>
              <a:off x="8726721" y="4769034"/>
              <a:ext cx="0" cy="864865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9" name="TextBox 568">
            <a:extLst>
              <a:ext uri="{FF2B5EF4-FFF2-40B4-BE49-F238E27FC236}">
                <a16:creationId xmlns:a16="http://schemas.microsoft.com/office/drawing/2014/main" id="{20F2ACF1-4227-3CBC-525B-03DEA6F2E36B}"/>
              </a:ext>
            </a:extLst>
          </p:cNvPr>
          <p:cNvSpPr txBox="1"/>
          <p:nvPr/>
        </p:nvSpPr>
        <p:spPr>
          <a:xfrm>
            <a:off x="6323360" y="895107"/>
            <a:ext cx="45488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u="sng" dirty="0"/>
              <a:t>Incidence of Received Wavefront On Antenna Array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E0DB4AB8-FD22-0BA9-71B9-2A3DA59D601C}"/>
              </a:ext>
            </a:extLst>
          </p:cNvPr>
          <p:cNvSpPr>
            <a:spLocks noGrp="1"/>
          </p:cNvSpPr>
          <p:nvPr>
            <p:ph type="ftr" sz="quarter" idx="3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Raytheon Company - Approved for Public Disclosure</a:t>
            </a:r>
          </a:p>
        </p:txBody>
      </p:sp>
    </p:spTree>
    <p:extLst>
      <p:ext uri="{BB962C8B-B14F-4D97-AF65-F5344CB8AC3E}">
        <p14:creationId xmlns:p14="http://schemas.microsoft.com/office/powerpoint/2010/main" val="20332188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B0A1888-1511-752A-A037-9E49BA6581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Title 455">
            <a:extLst>
              <a:ext uri="{FF2B5EF4-FFF2-40B4-BE49-F238E27FC236}">
                <a16:creationId xmlns:a16="http://schemas.microsoft.com/office/drawing/2014/main" id="{542EB22C-004F-292A-1AF9-38D3260BA0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Antenna Array: A Mathematical Data Model </a:t>
            </a:r>
          </a:p>
        </p:txBody>
      </p:sp>
      <p:sp>
        <p:nvSpPr>
          <p:cNvPr id="457" name="Text Placeholder 456">
            <a:extLst>
              <a:ext uri="{FF2B5EF4-FFF2-40B4-BE49-F238E27FC236}">
                <a16:creationId xmlns:a16="http://schemas.microsoft.com/office/drawing/2014/main" id="{1F8EFF6C-C723-BEE2-2727-B31D5267618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15187" y="1109798"/>
            <a:ext cx="6576369" cy="1691899"/>
          </a:xfrm>
        </p:spPr>
        <p:txBody>
          <a:bodyPr/>
          <a:lstStyle/>
          <a:p>
            <a:r>
              <a:rPr lang="en-US" sz="1600" dirty="0"/>
              <a:t>Consider a Uniform Linear Array (ULA) in 1-D Angle Space</a:t>
            </a:r>
          </a:p>
          <a:p>
            <a:pPr lvl="1"/>
            <a:r>
              <a:rPr lang="en-US" sz="1600" dirty="0"/>
              <a:t>All elements are identical in terms of radiation pattern, orientation, etc.</a:t>
            </a:r>
          </a:p>
          <a:p>
            <a:pPr marL="233362" lvl="1" indent="0">
              <a:buNone/>
            </a:pPr>
            <a:endParaRPr lang="en-US" sz="1600" dirty="0"/>
          </a:p>
          <a:p>
            <a:r>
              <a:rPr lang="en-US" sz="1600" dirty="0"/>
              <a:t>The expression for the complex array output, </a:t>
            </a:r>
            <a:r>
              <a:rPr lang="en-US" sz="1600" b="1" i="1" dirty="0">
                <a:latin typeface="Cambria Math" panose="02040503050406030204" pitchFamily="18" charset="0"/>
                <a:ea typeface="Cambria Math" panose="02040503050406030204" pitchFamily="18" charset="0"/>
              </a:rPr>
              <a:t>x </a:t>
            </a:r>
            <a:r>
              <a:rPr lang="en-US" sz="1600" dirty="0"/>
              <a:t>, due to the incidence of M far-field signals (sources) is</a:t>
            </a:r>
          </a:p>
          <a:p>
            <a:pPr lvl="1"/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</p:txBody>
      </p:sp>
      <p:sp>
        <p:nvSpPr>
          <p:cNvPr id="458" name="Text Placeholder 457">
            <a:extLst>
              <a:ext uri="{FF2B5EF4-FFF2-40B4-BE49-F238E27FC236}">
                <a16:creationId xmlns:a16="http://schemas.microsoft.com/office/drawing/2014/main" id="{D979E974-7296-0CD8-1065-78C1EDD3379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ULA Antenna Receive Data Model is Established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53F7C6B-89C1-142B-3411-B2C7E21E6E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7165E6F-54ED-4977-A15E-D44BE7238A65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11" name="AutoShape 2">
            <a:extLst>
              <a:ext uri="{FF2B5EF4-FFF2-40B4-BE49-F238E27FC236}">
                <a16:creationId xmlns:a16="http://schemas.microsoft.com/office/drawing/2014/main" id="{7F2882C6-46F3-EC2E-AB25-8D88A5244D8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599" y="1232761"/>
            <a:ext cx="2348639" cy="2348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AutoShape 4">
            <a:extLst>
              <a:ext uri="{FF2B5EF4-FFF2-40B4-BE49-F238E27FC236}">
                <a16:creationId xmlns:a16="http://schemas.microsoft.com/office/drawing/2014/main" id="{69D24F53-0A7C-EE44-A7FD-0B5D282258E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5708210" cy="5708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489" name="Group 488">
            <a:extLst>
              <a:ext uri="{FF2B5EF4-FFF2-40B4-BE49-F238E27FC236}">
                <a16:creationId xmlns:a16="http://schemas.microsoft.com/office/drawing/2014/main" id="{05B8968D-0856-E71A-1D09-EA339DC01403}"/>
              </a:ext>
            </a:extLst>
          </p:cNvPr>
          <p:cNvGrpSpPr/>
          <p:nvPr/>
        </p:nvGrpSpPr>
        <p:grpSpPr>
          <a:xfrm>
            <a:off x="787273" y="2834819"/>
            <a:ext cx="5954966" cy="2860439"/>
            <a:chOff x="815885" y="2660305"/>
            <a:chExt cx="5954966" cy="2860439"/>
          </a:xfrm>
        </p:grpSpPr>
        <p:sp>
          <p:nvSpPr>
            <p:cNvPr id="485" name="Rectangle 484">
              <a:extLst>
                <a:ext uri="{FF2B5EF4-FFF2-40B4-BE49-F238E27FC236}">
                  <a16:creationId xmlns:a16="http://schemas.microsoft.com/office/drawing/2014/main" id="{CD24EB92-B551-E8D3-01AC-9CBF7CC28B65}"/>
                </a:ext>
              </a:extLst>
            </p:cNvPr>
            <p:cNvSpPr/>
            <p:nvPr/>
          </p:nvSpPr>
          <p:spPr>
            <a:xfrm>
              <a:off x="815885" y="2660305"/>
              <a:ext cx="5954966" cy="2860439"/>
            </a:xfrm>
            <a:prstGeom prst="rect">
              <a:avLst/>
            </a:prstGeom>
            <a:solidFill>
              <a:schemeClr val="bg2">
                <a:lumMod val="95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5F090B1-0ABE-AF49-6AEA-6B7799333651}"/>
                    </a:ext>
                  </a:extLst>
                </p:cNvPr>
                <p:cNvSpPr txBox="1"/>
                <p:nvPr/>
              </p:nvSpPr>
              <p:spPr>
                <a:xfrm>
                  <a:off x="1821161" y="3198895"/>
                  <a:ext cx="2562881" cy="77912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 </m:t>
                        </m:r>
                        <m:nary>
                          <m:naryPr>
                            <m:chr m:val="∑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=0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𝒂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𝒏</m:t>
                            </m:r>
                          </m:e>
                        </m:nary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5F090B1-0ABE-AF49-6AEA-6B779933365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21161" y="3198895"/>
                  <a:ext cx="2562881" cy="77912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3EDD9EB9-ABCB-B1D5-0C55-50203C1549F9}"/>
                    </a:ext>
                  </a:extLst>
                </p:cNvPr>
                <p:cNvSpPr txBox="1"/>
                <p:nvPr/>
              </p:nvSpPr>
              <p:spPr>
                <a:xfrm>
                  <a:off x="1507693" y="4332060"/>
                  <a:ext cx="2740457" cy="98277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𝒂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𝜋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∙0∙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  <m:func>
                                            <m:func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b="0" i="0" smtClean="0">
                                                  <a:latin typeface="Cambria Math" panose="02040503050406030204" pitchFamily="18" charset="0"/>
                                                </a:rPr>
                                                <m:t>sin</m:t>
                                              </m:r>
                                            </m:fName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𝜃</m:t>
                                              </m:r>
                                            </m:e>
                                          </m:func>
                                        </m:sup>
                                      </m:sSup>
                                    </m:e>
                                  </m:m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</m:e>
                                        <m: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𝜋</m:t>
                                          </m:r>
                                          <m:r>
                                            <a:rPr lang="en-US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∙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∙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  <m:func>
                                            <m:func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>
                                                  <a:latin typeface="Cambria Math" panose="02040503050406030204" pitchFamily="18" charset="0"/>
                                                </a:rPr>
                                                <m:t>sin</m:t>
                                              </m:r>
                                            </m:fName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𝜃</m:t>
                                              </m:r>
                                            </m:e>
                                          </m:func>
                                        </m:sup>
                                      </m:sSup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…</m:t>
                                      </m:r>
                                    </m:e>
                                  </m:m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</m:e>
                                        <m: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𝜋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∙(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−1)∙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  <m:func>
                                            <m:func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>
                                                  <a:latin typeface="Cambria Math" panose="02040503050406030204" pitchFamily="18" charset="0"/>
                                                </a:rPr>
                                                <m:t>sin</m:t>
                                              </m:r>
                                            </m:fName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𝜃</m:t>
                                              </m:r>
                                            </m:e>
                                          </m:func>
                                        </m:sup>
                                      </m:sSup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en-US" dirty="0"/>
                    <a:t>  </a:t>
                  </a:r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3EDD9EB9-ABCB-B1D5-0C55-50203C1549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07693" y="4332060"/>
                  <a:ext cx="2740457" cy="98277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E3595B4-DE66-628C-3DC0-42211C595655}"/>
                </a:ext>
              </a:extLst>
            </p:cNvPr>
            <p:cNvSpPr txBox="1"/>
            <p:nvPr/>
          </p:nvSpPr>
          <p:spPr>
            <a:xfrm>
              <a:off x="4555693" y="2728847"/>
              <a:ext cx="221515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Complex Signal Coefficient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E003F67-C2D1-4DB7-E2E3-D62FB93CA154}"/>
                </a:ext>
              </a:extLst>
            </p:cNvPr>
            <p:cNvSpPr txBox="1"/>
            <p:nvPr/>
          </p:nvSpPr>
          <p:spPr>
            <a:xfrm>
              <a:off x="4555693" y="3008905"/>
              <a:ext cx="11470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Noise Vector</a:t>
              </a:r>
            </a:p>
          </p:txBody>
        </p:sp>
        <p:cxnSp>
          <p:nvCxnSpPr>
            <p:cNvPr id="29" name="Connector: Curved 28">
              <a:extLst>
                <a:ext uri="{FF2B5EF4-FFF2-40B4-BE49-F238E27FC236}">
                  <a16:creationId xmlns:a16="http://schemas.microsoft.com/office/drawing/2014/main" id="{4472BA80-2BE5-8414-0ADB-E171C039F628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3614973" y="2853589"/>
              <a:ext cx="823926" cy="561879"/>
            </a:xfrm>
            <a:prstGeom prst="curvedConnector3">
              <a:avLst>
                <a:gd name="adj1" fmla="val 100096"/>
              </a:avLst>
            </a:prstGeom>
            <a:ln w="28575"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1" name="Connector: Curved 460">
              <a:extLst>
                <a:ext uri="{FF2B5EF4-FFF2-40B4-BE49-F238E27FC236}">
                  <a16:creationId xmlns:a16="http://schemas.microsoft.com/office/drawing/2014/main" id="{B4EB7A96-2A2C-6F53-8DD8-E67791B39872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4160006" y="3198894"/>
              <a:ext cx="300989" cy="203849"/>
            </a:xfrm>
            <a:prstGeom prst="curvedConnector3">
              <a:avLst>
                <a:gd name="adj1" fmla="val 103798"/>
              </a:avLst>
            </a:prstGeom>
            <a:ln w="28575"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6" name="TextBox 475">
              <a:extLst>
                <a:ext uri="{FF2B5EF4-FFF2-40B4-BE49-F238E27FC236}">
                  <a16:creationId xmlns:a16="http://schemas.microsoft.com/office/drawing/2014/main" id="{8FD6BA07-E056-F81E-3EBB-E0120F8BC16E}"/>
                </a:ext>
              </a:extLst>
            </p:cNvPr>
            <p:cNvSpPr txBox="1"/>
            <p:nvPr/>
          </p:nvSpPr>
          <p:spPr>
            <a:xfrm>
              <a:off x="4555693" y="4678842"/>
              <a:ext cx="13538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Steering Vector</a:t>
              </a:r>
            </a:p>
          </p:txBody>
        </p:sp>
        <p:sp>
          <p:nvSpPr>
            <p:cNvPr id="477" name="Right Brace 476">
              <a:extLst>
                <a:ext uri="{FF2B5EF4-FFF2-40B4-BE49-F238E27FC236}">
                  <a16:creationId xmlns:a16="http://schemas.microsoft.com/office/drawing/2014/main" id="{0324F7F4-6AC3-31D5-6663-E2230EA84FC3}"/>
                </a:ext>
              </a:extLst>
            </p:cNvPr>
            <p:cNvSpPr/>
            <p:nvPr/>
          </p:nvSpPr>
          <p:spPr>
            <a:xfrm>
              <a:off x="4292137" y="4397010"/>
              <a:ext cx="186603" cy="871523"/>
            </a:xfrm>
            <a:prstGeom prst="rightBrace">
              <a:avLst/>
            </a:prstGeom>
            <a:ln w="28575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4" name="TextBox 483">
              <a:extLst>
                <a:ext uri="{FF2B5EF4-FFF2-40B4-BE49-F238E27FC236}">
                  <a16:creationId xmlns:a16="http://schemas.microsoft.com/office/drawing/2014/main" id="{B7F48168-F7B7-63FB-0866-BFFDAB2FFCE4}"/>
                </a:ext>
              </a:extLst>
            </p:cNvPr>
            <p:cNvSpPr txBox="1"/>
            <p:nvPr/>
          </p:nvSpPr>
          <p:spPr>
            <a:xfrm>
              <a:off x="887443" y="3966003"/>
              <a:ext cx="221515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where</a:t>
              </a:r>
            </a:p>
          </p:txBody>
        </p:sp>
        <p:sp>
          <p:nvSpPr>
            <p:cNvPr id="580" name="TextBox 579">
              <a:extLst>
                <a:ext uri="{FF2B5EF4-FFF2-40B4-BE49-F238E27FC236}">
                  <a16:creationId xmlns:a16="http://schemas.microsoft.com/office/drawing/2014/main" id="{C5B07472-ADF4-5777-9DCA-D39444DD5E3E}"/>
                </a:ext>
              </a:extLst>
            </p:cNvPr>
            <p:cNvSpPr txBox="1"/>
            <p:nvPr/>
          </p:nvSpPr>
          <p:spPr>
            <a:xfrm>
              <a:off x="4509231" y="3577073"/>
              <a:ext cx="2215158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Uniform Element Spacing</a:t>
              </a:r>
            </a:p>
            <a:p>
              <a:r>
                <a:rPr lang="en-US" sz="11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(as a multiple of </a:t>
              </a:r>
              <a:r>
                <a:rPr lang="el-GR" sz="11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λ</a:t>
              </a:r>
              <a:r>
                <a:rPr lang="en-US" sz="11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) </a:t>
              </a:r>
            </a:p>
          </p:txBody>
        </p:sp>
        <p:sp>
          <p:nvSpPr>
            <p:cNvPr id="581" name="TextBox 580">
              <a:extLst>
                <a:ext uri="{FF2B5EF4-FFF2-40B4-BE49-F238E27FC236}">
                  <a16:creationId xmlns:a16="http://schemas.microsoft.com/office/drawing/2014/main" id="{121E60BD-7A56-C3A7-1B32-4670BFEFC342}"/>
                </a:ext>
              </a:extLst>
            </p:cNvPr>
            <p:cNvSpPr txBox="1"/>
            <p:nvPr/>
          </p:nvSpPr>
          <p:spPr>
            <a:xfrm>
              <a:off x="4555693" y="3990828"/>
              <a:ext cx="221515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Incident Angle</a:t>
              </a:r>
            </a:p>
          </p:txBody>
        </p:sp>
        <p:cxnSp>
          <p:nvCxnSpPr>
            <p:cNvPr id="582" name="Connector: Curved 581">
              <a:extLst>
                <a:ext uri="{FF2B5EF4-FFF2-40B4-BE49-F238E27FC236}">
                  <a16:creationId xmlns:a16="http://schemas.microsoft.com/office/drawing/2014/main" id="{D4C9DD93-E34F-7517-8035-47771CF9C44A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3362362" y="3868028"/>
              <a:ext cx="1129188" cy="464031"/>
            </a:xfrm>
            <a:prstGeom prst="curvedConnector3">
              <a:avLst>
                <a:gd name="adj1" fmla="val 99768"/>
              </a:avLst>
            </a:prstGeom>
            <a:ln w="28575"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5" name="Connector: Curved 584">
              <a:extLst>
                <a:ext uri="{FF2B5EF4-FFF2-40B4-BE49-F238E27FC236}">
                  <a16:creationId xmlns:a16="http://schemas.microsoft.com/office/drawing/2014/main" id="{FEE12A91-1F75-BDA9-A51E-785C057C189F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3769557" y="4144923"/>
              <a:ext cx="813853" cy="184251"/>
            </a:xfrm>
            <a:prstGeom prst="curvedConnector3">
              <a:avLst>
                <a:gd name="adj1" fmla="val 100033"/>
              </a:avLst>
            </a:prstGeom>
            <a:ln w="28575"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7" name="Group 576">
            <a:extLst>
              <a:ext uri="{FF2B5EF4-FFF2-40B4-BE49-F238E27FC236}">
                <a16:creationId xmlns:a16="http://schemas.microsoft.com/office/drawing/2014/main" id="{5B6C0A90-C704-1082-AFD7-AD3D0436BA1B}"/>
              </a:ext>
            </a:extLst>
          </p:cNvPr>
          <p:cNvGrpSpPr/>
          <p:nvPr/>
        </p:nvGrpSpPr>
        <p:grpSpPr>
          <a:xfrm>
            <a:off x="7361575" y="380918"/>
            <a:ext cx="4201975" cy="5314340"/>
            <a:chOff x="7778680" y="952500"/>
            <a:chExt cx="4201975" cy="5407438"/>
          </a:xfrm>
        </p:grpSpPr>
        <p:sp>
          <p:nvSpPr>
            <p:cNvPr id="493" name="Rectangle 492">
              <a:extLst>
                <a:ext uri="{FF2B5EF4-FFF2-40B4-BE49-F238E27FC236}">
                  <a16:creationId xmlns:a16="http://schemas.microsoft.com/office/drawing/2014/main" id="{48F4EC33-9A5A-9C58-9C25-748C4E6B268E}"/>
                </a:ext>
              </a:extLst>
            </p:cNvPr>
            <p:cNvSpPr/>
            <p:nvPr/>
          </p:nvSpPr>
          <p:spPr>
            <a:xfrm>
              <a:off x="7778680" y="952500"/>
              <a:ext cx="4119885" cy="540743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rgbClr val="63666A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574" name="Group 573">
              <a:extLst>
                <a:ext uri="{FF2B5EF4-FFF2-40B4-BE49-F238E27FC236}">
                  <a16:creationId xmlns:a16="http://schemas.microsoft.com/office/drawing/2014/main" id="{500292D2-9952-9D8E-4356-49F65FFA856F}"/>
                </a:ext>
              </a:extLst>
            </p:cNvPr>
            <p:cNvGrpSpPr/>
            <p:nvPr/>
          </p:nvGrpSpPr>
          <p:grpSpPr>
            <a:xfrm>
              <a:off x="8356879" y="1505898"/>
              <a:ext cx="3083702" cy="2385463"/>
              <a:chOff x="8343083" y="1232761"/>
              <a:chExt cx="3083702" cy="2385463"/>
            </a:xfrm>
          </p:grpSpPr>
          <p:cxnSp>
            <p:nvCxnSpPr>
              <p:cNvPr id="539" name="Straight Connector 538">
                <a:extLst>
                  <a:ext uri="{FF2B5EF4-FFF2-40B4-BE49-F238E27FC236}">
                    <a16:creationId xmlns:a16="http://schemas.microsoft.com/office/drawing/2014/main" id="{5A66676E-1427-4CA2-EA14-10F845A17BBD}"/>
                  </a:ext>
                </a:extLst>
              </p:cNvPr>
              <p:cNvCxnSpPr>
                <a:cxnSpLocks/>
                <a:endCxn id="532" idx="1"/>
              </p:cNvCxnSpPr>
              <p:nvPr/>
            </p:nvCxnSpPr>
            <p:spPr>
              <a:xfrm>
                <a:off x="8543079" y="2931698"/>
                <a:ext cx="2763696" cy="14614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94" name="Group 493">
                <a:extLst>
                  <a:ext uri="{FF2B5EF4-FFF2-40B4-BE49-F238E27FC236}">
                    <a16:creationId xmlns:a16="http://schemas.microsoft.com/office/drawing/2014/main" id="{014D6D7D-3795-3204-2955-2E3F634F2592}"/>
                  </a:ext>
                </a:extLst>
              </p:cNvPr>
              <p:cNvGrpSpPr/>
              <p:nvPr/>
            </p:nvGrpSpPr>
            <p:grpSpPr>
              <a:xfrm>
                <a:off x="8488222" y="2856917"/>
                <a:ext cx="240557" cy="530195"/>
                <a:chOff x="6353175" y="2838450"/>
                <a:chExt cx="254127" cy="560103"/>
              </a:xfrm>
            </p:grpSpPr>
            <p:sp>
              <p:nvSpPr>
                <p:cNvPr id="536" name="Isosceles Triangle 535">
                  <a:extLst>
                    <a:ext uri="{FF2B5EF4-FFF2-40B4-BE49-F238E27FC236}">
                      <a16:creationId xmlns:a16="http://schemas.microsoft.com/office/drawing/2014/main" id="{24218BE2-E82D-E8EF-6EBB-77072F46C588}"/>
                    </a:ext>
                  </a:extLst>
                </p:cNvPr>
                <p:cNvSpPr/>
                <p:nvPr/>
              </p:nvSpPr>
              <p:spPr>
                <a:xfrm rot="10800000">
                  <a:off x="6353175" y="2838450"/>
                  <a:ext cx="254127" cy="219075"/>
                </a:xfrm>
                <a:prstGeom prst="triangle">
                  <a:avLst/>
                </a:prstGeom>
                <a:ln w="28575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537" name="Straight Connector 536">
                  <a:extLst>
                    <a:ext uri="{FF2B5EF4-FFF2-40B4-BE49-F238E27FC236}">
                      <a16:creationId xmlns:a16="http://schemas.microsoft.com/office/drawing/2014/main" id="{778A4E05-0D4F-350C-A399-131D0F2657B7}"/>
                    </a:ext>
                  </a:extLst>
                </p:cNvPr>
                <p:cNvCxnSpPr>
                  <a:cxnSpLocks/>
                  <a:stCxn id="536" idx="0"/>
                </p:cNvCxnSpPr>
                <p:nvPr/>
              </p:nvCxnSpPr>
              <p:spPr>
                <a:xfrm>
                  <a:off x="6480238" y="3057525"/>
                  <a:ext cx="0" cy="341028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95" name="Group 494">
                <a:extLst>
                  <a:ext uri="{FF2B5EF4-FFF2-40B4-BE49-F238E27FC236}">
                    <a16:creationId xmlns:a16="http://schemas.microsoft.com/office/drawing/2014/main" id="{EDD2ABA0-65B9-640F-2AB8-CD1006347219}"/>
                  </a:ext>
                </a:extLst>
              </p:cNvPr>
              <p:cNvGrpSpPr/>
              <p:nvPr/>
            </p:nvGrpSpPr>
            <p:grpSpPr>
              <a:xfrm>
                <a:off x="9399919" y="2856917"/>
                <a:ext cx="240557" cy="530196"/>
                <a:chOff x="6505575" y="2990850"/>
                <a:chExt cx="254127" cy="560104"/>
              </a:xfrm>
            </p:grpSpPr>
            <p:sp>
              <p:nvSpPr>
                <p:cNvPr id="534" name="Isosceles Triangle 533">
                  <a:extLst>
                    <a:ext uri="{FF2B5EF4-FFF2-40B4-BE49-F238E27FC236}">
                      <a16:creationId xmlns:a16="http://schemas.microsoft.com/office/drawing/2014/main" id="{D4771F37-67F1-C609-46C4-0A99EE89C1EE}"/>
                    </a:ext>
                  </a:extLst>
                </p:cNvPr>
                <p:cNvSpPr/>
                <p:nvPr/>
              </p:nvSpPr>
              <p:spPr>
                <a:xfrm rot="10800000">
                  <a:off x="6505575" y="2990850"/>
                  <a:ext cx="254127" cy="219075"/>
                </a:xfrm>
                <a:prstGeom prst="triangle">
                  <a:avLst/>
                </a:prstGeom>
                <a:ln w="28575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535" name="Straight Connector 534">
                  <a:extLst>
                    <a:ext uri="{FF2B5EF4-FFF2-40B4-BE49-F238E27FC236}">
                      <a16:creationId xmlns:a16="http://schemas.microsoft.com/office/drawing/2014/main" id="{990285C8-C8A6-B5EB-16EA-A62F778D824B}"/>
                    </a:ext>
                  </a:extLst>
                </p:cNvPr>
                <p:cNvCxnSpPr>
                  <a:cxnSpLocks/>
                  <a:stCxn id="534" idx="0"/>
                </p:cNvCxnSpPr>
                <p:nvPr/>
              </p:nvCxnSpPr>
              <p:spPr>
                <a:xfrm>
                  <a:off x="6632638" y="3209925"/>
                  <a:ext cx="8825" cy="341029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96" name="Group 495">
                <a:extLst>
                  <a:ext uri="{FF2B5EF4-FFF2-40B4-BE49-F238E27FC236}">
                    <a16:creationId xmlns:a16="http://schemas.microsoft.com/office/drawing/2014/main" id="{8B2D6EB6-FE26-68DB-DD01-69FF5CBAAED3}"/>
                  </a:ext>
                </a:extLst>
              </p:cNvPr>
              <p:cNvGrpSpPr/>
              <p:nvPr/>
            </p:nvGrpSpPr>
            <p:grpSpPr>
              <a:xfrm>
                <a:off x="11126357" y="2842623"/>
                <a:ext cx="240557" cy="583865"/>
                <a:chOff x="9962713" y="2838450"/>
                <a:chExt cx="254127" cy="616801"/>
              </a:xfrm>
            </p:grpSpPr>
            <p:sp>
              <p:nvSpPr>
                <p:cNvPr id="532" name="Isosceles Triangle 531">
                  <a:extLst>
                    <a:ext uri="{FF2B5EF4-FFF2-40B4-BE49-F238E27FC236}">
                      <a16:creationId xmlns:a16="http://schemas.microsoft.com/office/drawing/2014/main" id="{7E345FD3-890E-3C53-976C-192A3C4331A0}"/>
                    </a:ext>
                  </a:extLst>
                </p:cNvPr>
                <p:cNvSpPr/>
                <p:nvPr/>
              </p:nvSpPr>
              <p:spPr>
                <a:xfrm rot="10800000">
                  <a:off x="9962713" y="2838450"/>
                  <a:ext cx="254127" cy="219075"/>
                </a:xfrm>
                <a:prstGeom prst="triangle">
                  <a:avLst/>
                </a:prstGeom>
                <a:ln w="28575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533" name="Straight Connector 532">
                  <a:extLst>
                    <a:ext uri="{FF2B5EF4-FFF2-40B4-BE49-F238E27FC236}">
                      <a16:creationId xmlns:a16="http://schemas.microsoft.com/office/drawing/2014/main" id="{9545F1F5-1D16-1754-116C-4269D26549EE}"/>
                    </a:ext>
                  </a:extLst>
                </p:cNvPr>
                <p:cNvCxnSpPr>
                  <a:cxnSpLocks/>
                  <a:stCxn id="532" idx="0"/>
                </p:cNvCxnSpPr>
                <p:nvPr/>
              </p:nvCxnSpPr>
              <p:spPr>
                <a:xfrm>
                  <a:off x="10089776" y="3057525"/>
                  <a:ext cx="9319" cy="397726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97" name="TextBox 496">
                    <a:extLst>
                      <a:ext uri="{FF2B5EF4-FFF2-40B4-BE49-F238E27FC236}">
                        <a16:creationId xmlns:a16="http://schemas.microsoft.com/office/drawing/2014/main" id="{FDCC5798-6090-9C14-4C96-E44EB1B5C348}"/>
                      </a:ext>
                    </a:extLst>
                  </p:cNvPr>
                  <p:cNvSpPr txBox="1"/>
                  <p:nvPr/>
                </p:nvSpPr>
                <p:spPr>
                  <a:xfrm>
                    <a:off x="8502742" y="3369352"/>
                    <a:ext cx="241450" cy="23307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497" name="TextBox 496">
                    <a:extLst>
                      <a:ext uri="{FF2B5EF4-FFF2-40B4-BE49-F238E27FC236}">
                        <a16:creationId xmlns:a16="http://schemas.microsoft.com/office/drawing/2014/main" id="{FDCC5798-6090-9C14-4C96-E44EB1B5C34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502742" y="3369352"/>
                    <a:ext cx="241450" cy="233073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12821" r="-10256" b="-2368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98" name="TextBox 497">
                    <a:extLst>
                      <a:ext uri="{FF2B5EF4-FFF2-40B4-BE49-F238E27FC236}">
                        <a16:creationId xmlns:a16="http://schemas.microsoft.com/office/drawing/2014/main" id="{DA23F4FE-DF5B-FD7D-600F-5A0DC8F55264}"/>
                      </a:ext>
                    </a:extLst>
                  </p:cNvPr>
                  <p:cNvSpPr txBox="1"/>
                  <p:nvPr/>
                </p:nvSpPr>
                <p:spPr>
                  <a:xfrm>
                    <a:off x="9468663" y="3380909"/>
                    <a:ext cx="245941" cy="23307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498" name="TextBox 497">
                    <a:extLst>
                      <a:ext uri="{FF2B5EF4-FFF2-40B4-BE49-F238E27FC236}">
                        <a16:creationId xmlns:a16="http://schemas.microsoft.com/office/drawing/2014/main" id="{DA23F4FE-DF5B-FD7D-600F-5A0DC8F5526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468663" y="3380909"/>
                    <a:ext cx="245941" cy="233073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10000" r="-10000" b="-2368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99" name="TextBox 498">
                    <a:extLst>
                      <a:ext uri="{FF2B5EF4-FFF2-40B4-BE49-F238E27FC236}">
                        <a16:creationId xmlns:a16="http://schemas.microsoft.com/office/drawing/2014/main" id="{D1BB1514-6AEC-4E95-7BEE-8C925D44BB86}"/>
                      </a:ext>
                    </a:extLst>
                  </p:cNvPr>
                  <p:cNvSpPr txBox="1"/>
                  <p:nvPr/>
                </p:nvSpPr>
                <p:spPr>
                  <a:xfrm>
                    <a:off x="11166970" y="3372003"/>
                    <a:ext cx="259815" cy="246221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499" name="TextBox 498">
                    <a:extLst>
                      <a:ext uri="{FF2B5EF4-FFF2-40B4-BE49-F238E27FC236}">
                        <a16:creationId xmlns:a16="http://schemas.microsoft.com/office/drawing/2014/main" id="{D1BB1514-6AEC-4E95-7BEE-8C925D44BB8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166970" y="3372003"/>
                    <a:ext cx="259815" cy="246221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9524" r="-7143" b="-2051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504" name="Group 503">
                <a:extLst>
                  <a:ext uri="{FF2B5EF4-FFF2-40B4-BE49-F238E27FC236}">
                    <a16:creationId xmlns:a16="http://schemas.microsoft.com/office/drawing/2014/main" id="{95DF6822-8BE9-845B-7CF0-9C0EE97762ED}"/>
                  </a:ext>
                </a:extLst>
              </p:cNvPr>
              <p:cNvGrpSpPr/>
              <p:nvPr/>
            </p:nvGrpSpPr>
            <p:grpSpPr>
              <a:xfrm>
                <a:off x="10311617" y="2856914"/>
                <a:ext cx="240557" cy="551956"/>
                <a:chOff x="6505575" y="2990850"/>
                <a:chExt cx="254127" cy="583092"/>
              </a:xfrm>
            </p:grpSpPr>
            <p:sp>
              <p:nvSpPr>
                <p:cNvPr id="530" name="Isosceles Triangle 529">
                  <a:extLst>
                    <a:ext uri="{FF2B5EF4-FFF2-40B4-BE49-F238E27FC236}">
                      <a16:creationId xmlns:a16="http://schemas.microsoft.com/office/drawing/2014/main" id="{775A7986-A750-7BF2-48AC-F4265A94B07E}"/>
                    </a:ext>
                  </a:extLst>
                </p:cNvPr>
                <p:cNvSpPr/>
                <p:nvPr/>
              </p:nvSpPr>
              <p:spPr>
                <a:xfrm rot="10800000">
                  <a:off x="6505575" y="2990850"/>
                  <a:ext cx="254127" cy="219075"/>
                </a:xfrm>
                <a:prstGeom prst="triangle">
                  <a:avLst/>
                </a:prstGeom>
                <a:ln w="28575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531" name="Straight Connector 530">
                  <a:extLst>
                    <a:ext uri="{FF2B5EF4-FFF2-40B4-BE49-F238E27FC236}">
                      <a16:creationId xmlns:a16="http://schemas.microsoft.com/office/drawing/2014/main" id="{2B197FD7-ADA4-9754-A19F-A0760F110245}"/>
                    </a:ext>
                  </a:extLst>
                </p:cNvPr>
                <p:cNvCxnSpPr>
                  <a:cxnSpLocks/>
                  <a:stCxn id="530" idx="0"/>
                </p:cNvCxnSpPr>
                <p:nvPr/>
              </p:nvCxnSpPr>
              <p:spPr>
                <a:xfrm>
                  <a:off x="6632638" y="3209925"/>
                  <a:ext cx="8823" cy="364019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07" name="TextBox 506">
                    <a:extLst>
                      <a:ext uri="{FF2B5EF4-FFF2-40B4-BE49-F238E27FC236}">
                        <a16:creationId xmlns:a16="http://schemas.microsoft.com/office/drawing/2014/main" id="{DB732C40-7AC6-66EC-6B98-9D4A7ACBA010}"/>
                      </a:ext>
                    </a:extLst>
                  </p:cNvPr>
                  <p:cNvSpPr txBox="1"/>
                  <p:nvPr/>
                </p:nvSpPr>
                <p:spPr>
                  <a:xfrm>
                    <a:off x="10336549" y="3368680"/>
                    <a:ext cx="245941" cy="23307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507" name="TextBox 506">
                    <a:extLst>
                      <a:ext uri="{FF2B5EF4-FFF2-40B4-BE49-F238E27FC236}">
                        <a16:creationId xmlns:a16="http://schemas.microsoft.com/office/drawing/2014/main" id="{DB732C40-7AC6-66EC-6B98-9D4A7ACBA01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336549" y="3368680"/>
                    <a:ext cx="245941" cy="233073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l="-9756" r="-7317" b="-2368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517" name="Straight Arrow Connector 516">
                <a:extLst>
                  <a:ext uri="{FF2B5EF4-FFF2-40B4-BE49-F238E27FC236}">
                    <a16:creationId xmlns:a16="http://schemas.microsoft.com/office/drawing/2014/main" id="{32BC4E47-51AF-F7D8-BA9C-BCD4A5F62E4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23467" y="3265986"/>
                <a:ext cx="896522" cy="593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18" name="TextBox 517">
                    <a:extLst>
                      <a:ext uri="{FF2B5EF4-FFF2-40B4-BE49-F238E27FC236}">
                        <a16:creationId xmlns:a16="http://schemas.microsoft.com/office/drawing/2014/main" id="{F8E89503-DBB5-C405-49B1-8EBD033842EA}"/>
                      </a:ext>
                    </a:extLst>
                  </p:cNvPr>
                  <p:cNvSpPr txBox="1"/>
                  <p:nvPr/>
                </p:nvSpPr>
                <p:spPr>
                  <a:xfrm>
                    <a:off x="9007127" y="3152873"/>
                    <a:ext cx="189008" cy="203940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⁡</m:t>
                          </m:r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518" name="TextBox 517">
                    <a:extLst>
                      <a:ext uri="{FF2B5EF4-FFF2-40B4-BE49-F238E27FC236}">
                        <a16:creationId xmlns:a16="http://schemas.microsoft.com/office/drawing/2014/main" id="{F8E89503-DBB5-C405-49B1-8EBD033842E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007127" y="3152873"/>
                    <a:ext cx="189008" cy="203940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l="-22581" b="-1818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546" name="Oval 545">
                <a:extLst>
                  <a:ext uri="{FF2B5EF4-FFF2-40B4-BE49-F238E27FC236}">
                    <a16:creationId xmlns:a16="http://schemas.microsoft.com/office/drawing/2014/main" id="{5177B596-F868-17C6-BB2B-84FCDF7D34A0}"/>
                  </a:ext>
                </a:extLst>
              </p:cNvPr>
              <p:cNvSpPr/>
              <p:nvPr/>
            </p:nvSpPr>
            <p:spPr>
              <a:xfrm>
                <a:off x="8543079" y="1232761"/>
                <a:ext cx="111931" cy="111931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7" name="Oval 546">
                <a:extLst>
                  <a:ext uri="{FF2B5EF4-FFF2-40B4-BE49-F238E27FC236}">
                    <a16:creationId xmlns:a16="http://schemas.microsoft.com/office/drawing/2014/main" id="{3E498BFD-583D-4D8C-71B7-4769B0C8F456}"/>
                  </a:ext>
                </a:extLst>
              </p:cNvPr>
              <p:cNvSpPr/>
              <p:nvPr/>
            </p:nvSpPr>
            <p:spPr>
              <a:xfrm>
                <a:off x="10911425" y="1464903"/>
                <a:ext cx="111931" cy="111931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49" name="Straight Arrow Connector 548">
                <a:extLst>
                  <a:ext uri="{FF2B5EF4-FFF2-40B4-BE49-F238E27FC236}">
                    <a16:creationId xmlns:a16="http://schemas.microsoft.com/office/drawing/2014/main" id="{9DD063D9-7205-6940-3D3F-727F782B62FF}"/>
                  </a:ext>
                </a:extLst>
              </p:cNvPr>
              <p:cNvCxnSpPr>
                <a:cxnSpLocks/>
                <a:stCxn id="546" idx="5"/>
              </p:cNvCxnSpPr>
              <p:nvPr/>
            </p:nvCxnSpPr>
            <p:spPr>
              <a:xfrm>
                <a:off x="8638618" y="1328300"/>
                <a:ext cx="1200004" cy="1603398"/>
              </a:xfrm>
              <a:prstGeom prst="straightConnector1">
                <a:avLst/>
              </a:prstGeom>
              <a:ln w="19050">
                <a:solidFill>
                  <a:srgbClr val="63666A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2" name="Straight Arrow Connector 551">
                <a:extLst>
                  <a:ext uri="{FF2B5EF4-FFF2-40B4-BE49-F238E27FC236}">
                    <a16:creationId xmlns:a16="http://schemas.microsoft.com/office/drawing/2014/main" id="{0BEAE5C7-AC5B-874D-8AB6-5F49E0231A03}"/>
                  </a:ext>
                </a:extLst>
              </p:cNvPr>
              <p:cNvCxnSpPr>
                <a:cxnSpLocks/>
                <a:stCxn id="547" idx="3"/>
              </p:cNvCxnSpPr>
              <p:nvPr/>
            </p:nvCxnSpPr>
            <p:spPr>
              <a:xfrm flipH="1">
                <a:off x="9860697" y="1560442"/>
                <a:ext cx="1067120" cy="1385869"/>
              </a:xfrm>
              <a:prstGeom prst="straightConnector1">
                <a:avLst/>
              </a:prstGeom>
              <a:ln w="19050">
                <a:solidFill>
                  <a:srgbClr val="63666A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55" name="Freeform: Shape 554">
                <a:extLst>
                  <a:ext uri="{FF2B5EF4-FFF2-40B4-BE49-F238E27FC236}">
                    <a16:creationId xmlns:a16="http://schemas.microsoft.com/office/drawing/2014/main" id="{FA65880D-43A5-BB23-2D64-73BDF69AF85D}"/>
                  </a:ext>
                </a:extLst>
              </p:cNvPr>
              <p:cNvSpPr/>
              <p:nvPr/>
            </p:nvSpPr>
            <p:spPr>
              <a:xfrm rot="19707772">
                <a:off x="8343083" y="1389479"/>
                <a:ext cx="987345" cy="309632"/>
              </a:xfrm>
              <a:custGeom>
                <a:avLst/>
                <a:gdLst>
                  <a:gd name="connsiteX0" fmla="*/ 0 w 8623300"/>
                  <a:gd name="connsiteY0" fmla="*/ 501656 h 508049"/>
                  <a:gd name="connsiteX1" fmla="*/ 628650 w 8623300"/>
                  <a:gd name="connsiteY1" fmla="*/ 6 h 508049"/>
                  <a:gd name="connsiteX2" fmla="*/ 1238250 w 8623300"/>
                  <a:gd name="connsiteY2" fmla="*/ 495306 h 508049"/>
                  <a:gd name="connsiteX3" fmla="*/ 1866900 w 8623300"/>
                  <a:gd name="connsiteY3" fmla="*/ 6 h 508049"/>
                  <a:gd name="connsiteX4" fmla="*/ 2470150 w 8623300"/>
                  <a:gd name="connsiteY4" fmla="*/ 508006 h 508049"/>
                  <a:gd name="connsiteX5" fmla="*/ 3092450 w 8623300"/>
                  <a:gd name="connsiteY5" fmla="*/ 31756 h 508049"/>
                  <a:gd name="connsiteX6" fmla="*/ 3702050 w 8623300"/>
                  <a:gd name="connsiteY6" fmla="*/ 476256 h 508049"/>
                  <a:gd name="connsiteX7" fmla="*/ 4311650 w 8623300"/>
                  <a:gd name="connsiteY7" fmla="*/ 44456 h 508049"/>
                  <a:gd name="connsiteX8" fmla="*/ 4921250 w 8623300"/>
                  <a:gd name="connsiteY8" fmla="*/ 495306 h 508049"/>
                  <a:gd name="connsiteX9" fmla="*/ 5549900 w 8623300"/>
                  <a:gd name="connsiteY9" fmla="*/ 12706 h 508049"/>
                  <a:gd name="connsiteX10" fmla="*/ 6165850 w 8623300"/>
                  <a:gd name="connsiteY10" fmla="*/ 482606 h 508049"/>
                  <a:gd name="connsiteX11" fmla="*/ 6781800 w 8623300"/>
                  <a:gd name="connsiteY11" fmla="*/ 12706 h 508049"/>
                  <a:gd name="connsiteX12" fmla="*/ 7378700 w 8623300"/>
                  <a:gd name="connsiteY12" fmla="*/ 488956 h 508049"/>
                  <a:gd name="connsiteX13" fmla="*/ 8007350 w 8623300"/>
                  <a:gd name="connsiteY13" fmla="*/ 38106 h 508049"/>
                  <a:gd name="connsiteX14" fmla="*/ 8623300 w 8623300"/>
                  <a:gd name="connsiteY14" fmla="*/ 488956 h 5080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8623300" h="508049">
                    <a:moveTo>
                      <a:pt x="0" y="501656"/>
                    </a:moveTo>
                    <a:cubicBezTo>
                      <a:pt x="211137" y="251360"/>
                      <a:pt x="422275" y="1064"/>
                      <a:pt x="628650" y="6"/>
                    </a:cubicBezTo>
                    <a:cubicBezTo>
                      <a:pt x="835025" y="-1052"/>
                      <a:pt x="1031875" y="495306"/>
                      <a:pt x="1238250" y="495306"/>
                    </a:cubicBezTo>
                    <a:cubicBezTo>
                      <a:pt x="1444625" y="495306"/>
                      <a:pt x="1661583" y="-2111"/>
                      <a:pt x="1866900" y="6"/>
                    </a:cubicBezTo>
                    <a:cubicBezTo>
                      <a:pt x="2072217" y="2123"/>
                      <a:pt x="2265892" y="502714"/>
                      <a:pt x="2470150" y="508006"/>
                    </a:cubicBezTo>
                    <a:cubicBezTo>
                      <a:pt x="2674408" y="513298"/>
                      <a:pt x="2887133" y="37048"/>
                      <a:pt x="3092450" y="31756"/>
                    </a:cubicBezTo>
                    <a:cubicBezTo>
                      <a:pt x="3297767" y="26464"/>
                      <a:pt x="3498850" y="474139"/>
                      <a:pt x="3702050" y="476256"/>
                    </a:cubicBezTo>
                    <a:cubicBezTo>
                      <a:pt x="3905250" y="478373"/>
                      <a:pt x="4108450" y="41281"/>
                      <a:pt x="4311650" y="44456"/>
                    </a:cubicBezTo>
                    <a:cubicBezTo>
                      <a:pt x="4514850" y="47631"/>
                      <a:pt x="4714875" y="500598"/>
                      <a:pt x="4921250" y="495306"/>
                    </a:cubicBezTo>
                    <a:cubicBezTo>
                      <a:pt x="5127625" y="490014"/>
                      <a:pt x="5342467" y="14823"/>
                      <a:pt x="5549900" y="12706"/>
                    </a:cubicBezTo>
                    <a:cubicBezTo>
                      <a:pt x="5757333" y="10589"/>
                      <a:pt x="5960533" y="482606"/>
                      <a:pt x="6165850" y="482606"/>
                    </a:cubicBezTo>
                    <a:cubicBezTo>
                      <a:pt x="6371167" y="482606"/>
                      <a:pt x="6579658" y="11648"/>
                      <a:pt x="6781800" y="12706"/>
                    </a:cubicBezTo>
                    <a:cubicBezTo>
                      <a:pt x="6983942" y="13764"/>
                      <a:pt x="7174442" y="484723"/>
                      <a:pt x="7378700" y="488956"/>
                    </a:cubicBezTo>
                    <a:cubicBezTo>
                      <a:pt x="7582958" y="493189"/>
                      <a:pt x="7799917" y="38106"/>
                      <a:pt x="8007350" y="38106"/>
                    </a:cubicBezTo>
                    <a:cubicBezTo>
                      <a:pt x="8214783" y="38106"/>
                      <a:pt x="8488892" y="443448"/>
                      <a:pt x="8623300" y="488956"/>
                    </a:cubicBezTo>
                  </a:path>
                </a:pathLst>
              </a:custGeom>
              <a:noFill/>
              <a:ln w="28575"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6" name="Freeform: Shape 555">
                <a:extLst>
                  <a:ext uri="{FF2B5EF4-FFF2-40B4-BE49-F238E27FC236}">
                    <a16:creationId xmlns:a16="http://schemas.microsoft.com/office/drawing/2014/main" id="{28E70A96-61FF-8ADE-38EA-71440BEE190D}"/>
                  </a:ext>
                </a:extLst>
              </p:cNvPr>
              <p:cNvSpPr/>
              <p:nvPr/>
            </p:nvSpPr>
            <p:spPr>
              <a:xfrm rot="2700000">
                <a:off x="10266366" y="1636507"/>
                <a:ext cx="987345" cy="309632"/>
              </a:xfrm>
              <a:custGeom>
                <a:avLst/>
                <a:gdLst>
                  <a:gd name="connsiteX0" fmla="*/ 0 w 8623300"/>
                  <a:gd name="connsiteY0" fmla="*/ 501656 h 508049"/>
                  <a:gd name="connsiteX1" fmla="*/ 628650 w 8623300"/>
                  <a:gd name="connsiteY1" fmla="*/ 6 h 508049"/>
                  <a:gd name="connsiteX2" fmla="*/ 1238250 w 8623300"/>
                  <a:gd name="connsiteY2" fmla="*/ 495306 h 508049"/>
                  <a:gd name="connsiteX3" fmla="*/ 1866900 w 8623300"/>
                  <a:gd name="connsiteY3" fmla="*/ 6 h 508049"/>
                  <a:gd name="connsiteX4" fmla="*/ 2470150 w 8623300"/>
                  <a:gd name="connsiteY4" fmla="*/ 508006 h 508049"/>
                  <a:gd name="connsiteX5" fmla="*/ 3092450 w 8623300"/>
                  <a:gd name="connsiteY5" fmla="*/ 31756 h 508049"/>
                  <a:gd name="connsiteX6" fmla="*/ 3702050 w 8623300"/>
                  <a:gd name="connsiteY6" fmla="*/ 476256 h 508049"/>
                  <a:gd name="connsiteX7" fmla="*/ 4311650 w 8623300"/>
                  <a:gd name="connsiteY7" fmla="*/ 44456 h 508049"/>
                  <a:gd name="connsiteX8" fmla="*/ 4921250 w 8623300"/>
                  <a:gd name="connsiteY8" fmla="*/ 495306 h 508049"/>
                  <a:gd name="connsiteX9" fmla="*/ 5549900 w 8623300"/>
                  <a:gd name="connsiteY9" fmla="*/ 12706 h 508049"/>
                  <a:gd name="connsiteX10" fmla="*/ 6165850 w 8623300"/>
                  <a:gd name="connsiteY10" fmla="*/ 482606 h 508049"/>
                  <a:gd name="connsiteX11" fmla="*/ 6781800 w 8623300"/>
                  <a:gd name="connsiteY11" fmla="*/ 12706 h 508049"/>
                  <a:gd name="connsiteX12" fmla="*/ 7378700 w 8623300"/>
                  <a:gd name="connsiteY12" fmla="*/ 488956 h 508049"/>
                  <a:gd name="connsiteX13" fmla="*/ 8007350 w 8623300"/>
                  <a:gd name="connsiteY13" fmla="*/ 38106 h 508049"/>
                  <a:gd name="connsiteX14" fmla="*/ 8623300 w 8623300"/>
                  <a:gd name="connsiteY14" fmla="*/ 488956 h 5080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8623300" h="508049">
                    <a:moveTo>
                      <a:pt x="0" y="501656"/>
                    </a:moveTo>
                    <a:cubicBezTo>
                      <a:pt x="211137" y="251360"/>
                      <a:pt x="422275" y="1064"/>
                      <a:pt x="628650" y="6"/>
                    </a:cubicBezTo>
                    <a:cubicBezTo>
                      <a:pt x="835025" y="-1052"/>
                      <a:pt x="1031875" y="495306"/>
                      <a:pt x="1238250" y="495306"/>
                    </a:cubicBezTo>
                    <a:cubicBezTo>
                      <a:pt x="1444625" y="495306"/>
                      <a:pt x="1661583" y="-2111"/>
                      <a:pt x="1866900" y="6"/>
                    </a:cubicBezTo>
                    <a:cubicBezTo>
                      <a:pt x="2072217" y="2123"/>
                      <a:pt x="2265892" y="502714"/>
                      <a:pt x="2470150" y="508006"/>
                    </a:cubicBezTo>
                    <a:cubicBezTo>
                      <a:pt x="2674408" y="513298"/>
                      <a:pt x="2887133" y="37048"/>
                      <a:pt x="3092450" y="31756"/>
                    </a:cubicBezTo>
                    <a:cubicBezTo>
                      <a:pt x="3297767" y="26464"/>
                      <a:pt x="3498850" y="474139"/>
                      <a:pt x="3702050" y="476256"/>
                    </a:cubicBezTo>
                    <a:cubicBezTo>
                      <a:pt x="3905250" y="478373"/>
                      <a:pt x="4108450" y="41281"/>
                      <a:pt x="4311650" y="44456"/>
                    </a:cubicBezTo>
                    <a:cubicBezTo>
                      <a:pt x="4514850" y="47631"/>
                      <a:pt x="4714875" y="500598"/>
                      <a:pt x="4921250" y="495306"/>
                    </a:cubicBezTo>
                    <a:cubicBezTo>
                      <a:pt x="5127625" y="490014"/>
                      <a:pt x="5342467" y="14823"/>
                      <a:pt x="5549900" y="12706"/>
                    </a:cubicBezTo>
                    <a:cubicBezTo>
                      <a:pt x="5757333" y="10589"/>
                      <a:pt x="5960533" y="482606"/>
                      <a:pt x="6165850" y="482606"/>
                    </a:cubicBezTo>
                    <a:cubicBezTo>
                      <a:pt x="6371167" y="482606"/>
                      <a:pt x="6579658" y="11648"/>
                      <a:pt x="6781800" y="12706"/>
                    </a:cubicBezTo>
                    <a:cubicBezTo>
                      <a:pt x="6983942" y="13764"/>
                      <a:pt x="7174442" y="484723"/>
                      <a:pt x="7378700" y="488956"/>
                    </a:cubicBezTo>
                    <a:cubicBezTo>
                      <a:pt x="7582958" y="493189"/>
                      <a:pt x="7799917" y="38106"/>
                      <a:pt x="8007350" y="38106"/>
                    </a:cubicBezTo>
                    <a:cubicBezTo>
                      <a:pt x="8214783" y="38106"/>
                      <a:pt x="8488892" y="443448"/>
                      <a:pt x="8623300" y="488956"/>
                    </a:cubicBezTo>
                  </a:path>
                </a:pathLst>
              </a:custGeom>
              <a:noFill/>
              <a:ln w="28575"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64" name="Group 563">
                <a:extLst>
                  <a:ext uri="{FF2B5EF4-FFF2-40B4-BE49-F238E27FC236}">
                    <a16:creationId xmlns:a16="http://schemas.microsoft.com/office/drawing/2014/main" id="{9F4B939B-BF7E-0F42-71F2-CBBC38505AA4}"/>
                  </a:ext>
                </a:extLst>
              </p:cNvPr>
              <p:cNvGrpSpPr/>
              <p:nvPr/>
            </p:nvGrpSpPr>
            <p:grpSpPr>
              <a:xfrm>
                <a:off x="8600493" y="1558898"/>
                <a:ext cx="832950" cy="587869"/>
                <a:chOff x="8744192" y="1772712"/>
                <a:chExt cx="832950" cy="587869"/>
              </a:xfrm>
            </p:grpSpPr>
            <p:cxnSp>
              <p:nvCxnSpPr>
                <p:cNvPr id="559" name="Straight Arrow Connector 558">
                  <a:extLst>
                    <a:ext uri="{FF2B5EF4-FFF2-40B4-BE49-F238E27FC236}">
                      <a16:creationId xmlns:a16="http://schemas.microsoft.com/office/drawing/2014/main" id="{403138CC-8256-6F4E-8B83-2667EF0AB1A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744192" y="2148275"/>
                  <a:ext cx="145757" cy="212306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1" name="Straight Arrow Connector 560">
                  <a:extLst>
                    <a:ext uri="{FF2B5EF4-FFF2-40B4-BE49-F238E27FC236}">
                      <a16:creationId xmlns:a16="http://schemas.microsoft.com/office/drawing/2014/main" id="{01326D9C-6780-DC8B-A277-8E17BF250C8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41969" y="2044460"/>
                  <a:ext cx="145757" cy="212306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2" name="Straight Arrow Connector 561">
                  <a:extLst>
                    <a:ext uri="{FF2B5EF4-FFF2-40B4-BE49-F238E27FC236}">
                      <a16:creationId xmlns:a16="http://schemas.microsoft.com/office/drawing/2014/main" id="{63E48C57-D1F7-9E9E-3811-67087D2F74D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233608" y="1876527"/>
                  <a:ext cx="145757" cy="212306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3" name="Straight Arrow Connector 562">
                  <a:extLst>
                    <a:ext uri="{FF2B5EF4-FFF2-40B4-BE49-F238E27FC236}">
                      <a16:creationId xmlns:a16="http://schemas.microsoft.com/office/drawing/2014/main" id="{1D0B121A-A78B-E22E-E1D9-82F20B752F1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431385" y="1772712"/>
                  <a:ext cx="145757" cy="212306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65" name="Group 564">
                <a:extLst>
                  <a:ext uri="{FF2B5EF4-FFF2-40B4-BE49-F238E27FC236}">
                    <a16:creationId xmlns:a16="http://schemas.microsoft.com/office/drawing/2014/main" id="{4DD2CF6D-927F-8D78-E7B1-DEFE1BC2E200}"/>
                  </a:ext>
                </a:extLst>
              </p:cNvPr>
              <p:cNvGrpSpPr/>
              <p:nvPr/>
            </p:nvGrpSpPr>
            <p:grpSpPr>
              <a:xfrm rot="4137914">
                <a:off x="10107395" y="1725435"/>
                <a:ext cx="832950" cy="587869"/>
                <a:chOff x="8744192" y="1772712"/>
                <a:chExt cx="832950" cy="587869"/>
              </a:xfrm>
            </p:grpSpPr>
            <p:cxnSp>
              <p:nvCxnSpPr>
                <p:cNvPr id="566" name="Straight Arrow Connector 565">
                  <a:extLst>
                    <a:ext uri="{FF2B5EF4-FFF2-40B4-BE49-F238E27FC236}">
                      <a16:creationId xmlns:a16="http://schemas.microsoft.com/office/drawing/2014/main" id="{1F1A8947-088A-6BED-4E62-DB2FF5795C9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744192" y="2148275"/>
                  <a:ext cx="145757" cy="212306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7" name="Straight Arrow Connector 566">
                  <a:extLst>
                    <a:ext uri="{FF2B5EF4-FFF2-40B4-BE49-F238E27FC236}">
                      <a16:creationId xmlns:a16="http://schemas.microsoft.com/office/drawing/2014/main" id="{C7E00278-2A87-FE79-16AE-55CF42CF807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41969" y="2044460"/>
                  <a:ext cx="145757" cy="212306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8" name="Straight Arrow Connector 567">
                  <a:extLst>
                    <a:ext uri="{FF2B5EF4-FFF2-40B4-BE49-F238E27FC236}">
                      <a16:creationId xmlns:a16="http://schemas.microsoft.com/office/drawing/2014/main" id="{F66244F2-F5E1-12A7-AB84-A539506C6E6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233608" y="1876527"/>
                  <a:ext cx="145757" cy="212306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9" name="Straight Arrow Connector 568">
                  <a:extLst>
                    <a:ext uri="{FF2B5EF4-FFF2-40B4-BE49-F238E27FC236}">
                      <a16:creationId xmlns:a16="http://schemas.microsoft.com/office/drawing/2014/main" id="{BC02B537-A89F-7621-C175-AC42724FDB3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431385" y="1772712"/>
                  <a:ext cx="145757" cy="212306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1" name="TextBox 570">
                  <a:extLst>
                    <a:ext uri="{FF2B5EF4-FFF2-40B4-BE49-F238E27FC236}">
                      <a16:creationId xmlns:a16="http://schemas.microsoft.com/office/drawing/2014/main" id="{BDAED44F-0389-0172-6F5B-C0D24E03516D}"/>
                    </a:ext>
                  </a:extLst>
                </p:cNvPr>
                <p:cNvSpPr txBox="1"/>
                <p:nvPr/>
              </p:nvSpPr>
              <p:spPr>
                <a:xfrm>
                  <a:off x="7906967" y="4391314"/>
                  <a:ext cx="3901225" cy="107901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</m:m>
                                </m:e>
                              </m:mr>
                              <m:m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3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4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</m:m>
                                </m:e>
                              </m:mr>
                            </m:m>
                          </m:e>
                        </m:d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 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m>
                                          <m:mPr>
                                            <m:mcs>
                                              <m:mc>
                                                <m:mcPr>
                                                  <m:count m:val="2"/>
                                                  <m:mcJc m:val="center"/>
                                                </m:mcPr>
                                              </m:mc>
                                            </m:mcs>
                                            <m:ctrl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mPr>
                                          <m:m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1600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1600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𝑎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1600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sz="16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(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sz="1600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1600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𝜃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1600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sz="16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)</m:t>
                                              </m:r>
                                            </m:e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16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16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𝑎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1600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(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sz="16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16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𝜃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1600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b>
                                              </m:sSub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)</m:t>
                                              </m:r>
                                            </m:e>
                                          </m:mr>
                                        </m:m>
                                      </m:e>
                                    </m:mr>
                                    <m:mr>
                                      <m:e>
                                        <m:m>
                                          <m:mPr>
                                            <m:mcs>
                                              <m:mc>
                                                <m:mcPr>
                                                  <m:count m:val="2"/>
                                                  <m:mcJc m:val="center"/>
                                                </m:mcPr>
                                              </m:mc>
                                            </m:mcs>
                                            <m:ctrl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mPr>
                                          <m:m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16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16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𝑎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1600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b>
                                              </m:sSub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(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sz="16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16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𝜃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1600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)</m:t>
                                              </m:r>
                                            </m:e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16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16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𝑎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1600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b>
                                              </m:sSub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(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sz="16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16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𝜃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16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b>
                                              </m:sSub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)</m:t>
                                              </m:r>
                                            </m:e>
                                          </m:mr>
                                        </m:m>
                                      </m:e>
                                    </m:mr>
                                  </m:m>
                                </m:e>
                              </m:mr>
                              <m:m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m>
                                          <m:mPr>
                                            <m:mcs>
                                              <m:mc>
                                                <m:mcPr>
                                                  <m:count m:val="2"/>
                                                  <m:mcJc m:val="center"/>
                                                </m:mcPr>
                                              </m:mc>
                                            </m:mcs>
                                            <m:ctrl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mPr>
                                          <m:m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16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16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𝑎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1600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3</m:t>
                                                  </m:r>
                                                </m:sub>
                                              </m:sSub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(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sz="16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16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𝜃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1600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)</m:t>
                                              </m:r>
                                            </m:e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16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16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𝑎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1600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3</m:t>
                                                  </m:r>
                                                </m:sub>
                                              </m:sSub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(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sz="16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16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𝜃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16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b>
                                              </m:sSub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)</m:t>
                                              </m:r>
                                            </m:e>
                                          </m:mr>
                                        </m:m>
                                      </m:e>
                                    </m:mr>
                                    <m:mr>
                                      <m:e>
                                        <m:m>
                                          <m:mPr>
                                            <m:mcs>
                                              <m:mc>
                                                <m:mcPr>
                                                  <m:count m:val="2"/>
                                                  <m:mcJc m:val="center"/>
                                                </m:mcPr>
                                              </m:mc>
                                            </m:mcs>
                                            <m:ctrl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mPr>
                                          <m:m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16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16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𝑎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1600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4</m:t>
                                                  </m:r>
                                                </m:sub>
                                              </m:sSub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(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sz="16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16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𝜃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1600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)</m:t>
                                              </m:r>
                                            </m:e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16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16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𝑎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1600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4</m:t>
                                                  </m:r>
                                                </m:sub>
                                              </m:sSub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(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sz="16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16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𝜃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16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b>
                                              </m:sSub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)</m:t>
                                              </m:r>
                                            </m:e>
                                          </m:mr>
                                        </m:m>
                                      </m:e>
                                    </m:mr>
                                  </m:m>
                                </m:e>
                              </m:mr>
                            </m:m>
                          </m:e>
                        </m:d>
                        <m:d>
                          <m:dPr>
                            <m:begChr m:val="["/>
                            <m:endChr m:val="]"/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𝑣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𝑣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</m:m>
                                </m:e>
                              </m:mr>
                              <m:m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𝑣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3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𝑣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4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</m:m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571" name="TextBox 570">
                  <a:extLst>
                    <a:ext uri="{FF2B5EF4-FFF2-40B4-BE49-F238E27FC236}">
                      <a16:creationId xmlns:a16="http://schemas.microsoft.com/office/drawing/2014/main" id="{BDAED44F-0389-0172-6F5B-C0D24E03516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06967" y="4391314"/>
                  <a:ext cx="3901225" cy="1079013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72" name="TextBox 571">
              <a:extLst>
                <a:ext uri="{FF2B5EF4-FFF2-40B4-BE49-F238E27FC236}">
                  <a16:creationId xmlns:a16="http://schemas.microsoft.com/office/drawing/2014/main" id="{444726F0-E53A-952C-902C-61712767305B}"/>
                </a:ext>
              </a:extLst>
            </p:cNvPr>
            <p:cNvSpPr txBox="1"/>
            <p:nvPr/>
          </p:nvSpPr>
          <p:spPr>
            <a:xfrm>
              <a:off x="7906967" y="4011622"/>
              <a:ext cx="395153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u="sng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Matrix Notation of Received Signal of Array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5" name="TextBox 574">
                  <a:extLst>
                    <a:ext uri="{FF2B5EF4-FFF2-40B4-BE49-F238E27FC236}">
                      <a16:creationId xmlns:a16="http://schemas.microsoft.com/office/drawing/2014/main" id="{FA238166-BEFF-1BEF-860C-DEEC210FA3F9}"/>
                    </a:ext>
                  </a:extLst>
                </p:cNvPr>
                <p:cNvSpPr txBox="1"/>
                <p:nvPr/>
              </p:nvSpPr>
              <p:spPr>
                <a:xfrm>
                  <a:off x="7795500" y="974855"/>
                  <a:ext cx="1522750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>
                      <a:solidFill>
                        <a:srgbClr val="0070C0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Wavefront from Scatter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a14:m>
                  <a:r>
                    <a:rPr lang="en-US" sz="1400" dirty="0">
                      <a:solidFill>
                        <a:srgbClr val="0070C0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575" name="TextBox 574">
                  <a:extLst>
                    <a:ext uri="{FF2B5EF4-FFF2-40B4-BE49-F238E27FC236}">
                      <a16:creationId xmlns:a16="http://schemas.microsoft.com/office/drawing/2014/main" id="{FA238166-BEFF-1BEF-860C-DEEC210FA3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95500" y="974855"/>
                  <a:ext cx="1522750" cy="523220"/>
                </a:xfrm>
                <a:prstGeom prst="rect">
                  <a:avLst/>
                </a:prstGeom>
                <a:blipFill>
                  <a:blip r:embed="rId12"/>
                  <a:stretch>
                    <a:fillRect t="-3571" b="-1309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6" name="TextBox 575">
                  <a:extLst>
                    <a:ext uri="{FF2B5EF4-FFF2-40B4-BE49-F238E27FC236}">
                      <a16:creationId xmlns:a16="http://schemas.microsoft.com/office/drawing/2014/main" id="{2F37875C-895A-C856-11C2-602C09E462E6}"/>
                    </a:ext>
                  </a:extLst>
                </p:cNvPr>
                <p:cNvSpPr txBox="1"/>
                <p:nvPr/>
              </p:nvSpPr>
              <p:spPr>
                <a:xfrm>
                  <a:off x="10457905" y="1176427"/>
                  <a:ext cx="1522750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>
                      <a:solidFill>
                        <a:srgbClr val="0070C0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Wavefront from Scatter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a14:m>
                  <a:r>
                    <a:rPr lang="en-US" sz="1400" dirty="0">
                      <a:solidFill>
                        <a:srgbClr val="0070C0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576" name="TextBox 575">
                  <a:extLst>
                    <a:ext uri="{FF2B5EF4-FFF2-40B4-BE49-F238E27FC236}">
                      <a16:creationId xmlns:a16="http://schemas.microsoft.com/office/drawing/2014/main" id="{2F37875C-895A-C856-11C2-602C09E462E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57905" y="1176427"/>
                  <a:ext cx="1522750" cy="523220"/>
                </a:xfrm>
                <a:prstGeom prst="rect">
                  <a:avLst/>
                </a:prstGeom>
                <a:blipFill>
                  <a:blip r:embed="rId13"/>
                  <a:stretch>
                    <a:fillRect t="-3571" b="-1190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03" name="TextBox 602">
                <a:extLst>
                  <a:ext uri="{FF2B5EF4-FFF2-40B4-BE49-F238E27FC236}">
                    <a16:creationId xmlns:a16="http://schemas.microsoft.com/office/drawing/2014/main" id="{2C56481B-109C-1C98-6C50-968ED2E43EE4}"/>
                  </a:ext>
                </a:extLst>
              </p:cNvPr>
              <p:cNvSpPr txBox="1"/>
              <p:nvPr/>
            </p:nvSpPr>
            <p:spPr>
              <a:xfrm>
                <a:off x="6327865" y="5053290"/>
                <a:ext cx="6096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𝑨𝒔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𝒏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603" name="TextBox 602">
                <a:extLst>
                  <a:ext uri="{FF2B5EF4-FFF2-40B4-BE49-F238E27FC236}">
                    <a16:creationId xmlns:a16="http://schemas.microsoft.com/office/drawing/2014/main" id="{2C56481B-109C-1C98-6C50-968ED2E43E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7865" y="5053290"/>
                <a:ext cx="6096000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5" name="TextBox 604">
            <a:extLst>
              <a:ext uri="{FF2B5EF4-FFF2-40B4-BE49-F238E27FC236}">
                <a16:creationId xmlns:a16="http://schemas.microsoft.com/office/drawing/2014/main" id="{E9E11E3E-22A3-EDD9-1D47-4E6F8316FB68}"/>
              </a:ext>
            </a:extLst>
          </p:cNvPr>
          <p:cNvSpPr txBox="1"/>
          <p:nvPr/>
        </p:nvSpPr>
        <p:spPr>
          <a:xfrm>
            <a:off x="7848398" y="5053290"/>
            <a:ext cx="9444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⇒</a:t>
            </a:r>
            <a:endParaRPr lang="en-US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8BC8122-BC2D-B7D0-26F5-DC1883066D76}"/>
              </a:ext>
            </a:extLst>
          </p:cNvPr>
          <p:cNvCxnSpPr>
            <a:cxnSpLocks/>
          </p:cNvCxnSpPr>
          <p:nvPr/>
        </p:nvCxnSpPr>
        <p:spPr>
          <a:xfrm>
            <a:off x="9457388" y="858096"/>
            <a:ext cx="0" cy="1764784"/>
          </a:xfrm>
          <a:prstGeom prst="line">
            <a:avLst/>
          </a:prstGeom>
          <a:ln w="127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Arc 20">
            <a:extLst>
              <a:ext uri="{FF2B5EF4-FFF2-40B4-BE49-F238E27FC236}">
                <a16:creationId xmlns:a16="http://schemas.microsoft.com/office/drawing/2014/main" id="{8E68EE8A-64EE-4BC6-5AFC-00A3A71872AB}"/>
              </a:ext>
            </a:extLst>
          </p:cNvPr>
          <p:cNvSpPr/>
          <p:nvPr/>
        </p:nvSpPr>
        <p:spPr>
          <a:xfrm>
            <a:off x="9307186" y="2249449"/>
            <a:ext cx="351410" cy="337928"/>
          </a:xfrm>
          <a:prstGeom prst="arc">
            <a:avLst>
              <a:gd name="adj1" fmla="val 15736315"/>
              <a:gd name="adj2" fmla="val 20462715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Arc 21">
            <a:extLst>
              <a:ext uri="{FF2B5EF4-FFF2-40B4-BE49-F238E27FC236}">
                <a16:creationId xmlns:a16="http://schemas.microsoft.com/office/drawing/2014/main" id="{2C8C9DA1-92BD-EA6A-89CC-130F979241F0}"/>
              </a:ext>
            </a:extLst>
          </p:cNvPr>
          <p:cNvSpPr/>
          <p:nvPr/>
        </p:nvSpPr>
        <p:spPr>
          <a:xfrm flipH="1">
            <a:off x="9194427" y="2146439"/>
            <a:ext cx="476441" cy="476441"/>
          </a:xfrm>
          <a:prstGeom prst="arc">
            <a:avLst>
              <a:gd name="adj1" fmla="val 15913452"/>
              <a:gd name="adj2" fmla="val 20373971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ABDAEAD-55FB-B574-8E42-C0210CD4394F}"/>
                  </a:ext>
                </a:extLst>
              </p:cNvPr>
              <p:cNvSpPr txBox="1"/>
              <p:nvPr/>
            </p:nvSpPr>
            <p:spPr>
              <a:xfrm>
                <a:off x="8948226" y="1844756"/>
                <a:ext cx="635032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ABDAEAD-55FB-B574-8E42-C0210CD439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8226" y="1844756"/>
                <a:ext cx="635032" cy="338554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016B712-E6C3-F8A4-70A1-E1608D8D3924}"/>
                  </a:ext>
                </a:extLst>
              </p:cNvPr>
              <p:cNvSpPr txBox="1"/>
              <p:nvPr/>
            </p:nvSpPr>
            <p:spPr>
              <a:xfrm>
                <a:off x="9320586" y="1925002"/>
                <a:ext cx="635032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016B712-E6C3-F8A4-70A1-E1608D8D39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0586" y="1925002"/>
                <a:ext cx="635032" cy="338554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BB8CC07C-A5D5-994D-EA38-9FDB297F85AA}"/>
              </a:ext>
            </a:extLst>
          </p:cNvPr>
          <p:cNvSpPr txBox="1"/>
          <p:nvPr/>
        </p:nvSpPr>
        <p:spPr>
          <a:xfrm>
            <a:off x="9077832" y="618950"/>
            <a:ext cx="8081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Cambria Math" panose="02040503050406030204" pitchFamily="18" charset="0"/>
                <a:ea typeface="Cambria Math" panose="02040503050406030204" pitchFamily="18" charset="0"/>
              </a:rPr>
              <a:t>boresight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8D8EF571-D219-B44D-5070-23E6D020712D}"/>
              </a:ext>
            </a:extLst>
          </p:cNvPr>
          <p:cNvSpPr>
            <a:spLocks noGrp="1"/>
          </p:cNvSpPr>
          <p:nvPr>
            <p:ph type="ftr" sz="quarter" idx="3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Raytheon Company - Approved for Public Disclosure</a:t>
            </a:r>
          </a:p>
        </p:txBody>
      </p:sp>
    </p:spTree>
    <p:extLst>
      <p:ext uri="{BB962C8B-B14F-4D97-AF65-F5344CB8AC3E}">
        <p14:creationId xmlns:p14="http://schemas.microsoft.com/office/powerpoint/2010/main" val="67269912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Raytheon Company - Approved for Public Disclosure"/>
  <p:tag name="BJHEADERFOOTERTEXTMARKING" val="Raytheon Company - Approved for Public Disclosur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RTX Corporation (Corporate) - Company Use"/>
  <p:tag name="BJHEADERFOOTERTEXTMARKING" val="RTX Corporation (Corporate) - Company Us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Raytheon Company - Approved for Public Disclosure"/>
  <p:tag name="BJHEADERFOOTERTEXTMARKING" val="Raytheon Company - Approved for Public Disclosur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RTX Corporation (Corporate) - Company Use"/>
  <p:tag name="BJHEADERFOOTERTEXTMARKING" val="RTX Corporation (Corporate) - Company Us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RTX Corporation (Corporate) - Company Use"/>
  <p:tag name="BJHEADERFOOTERTEXTMARKING" val="RTX Corporation (Corporate) - Company Us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Raytheon Company - Approved for Public Disclosure"/>
  <p:tag name="BJHEADERFOOTERTEXTMARKING" val="Raytheon Company - Approved for Public Disclosur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RTX Corporation (Corporate) - Company Use"/>
  <p:tag name="BJHEADERFOOTERTEXTMARKING" val="RTX Corporation (Corporate) - Company Us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RTX Corporation (Corporate) - Company Use"/>
  <p:tag name="BJHEADERFOOTERTEXTMARKING" val="RTX Corporation (Corporate) - Company Us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Raytheon Company - Approved for Public Disclosure"/>
  <p:tag name="BJHEADERFOOTERTEXTMARKING" val="Raytheon Company - Approved for Public Disclosur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Raytheon Company - Approved for Public Disclosure"/>
  <p:tag name="BJHEADERFOOTERTEXTMARKING" val="Raytheon Company - Approved for Public Disclosur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Raytheon Company - Approved for Public Disclosure"/>
  <p:tag name="BJHEADERFOOTERTEXTMARKING" val="Raytheon Company - Approved for Public Disclosur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Raytheon Company - Approved for Public Disclosure"/>
  <p:tag name="BJHEADERFOOTERTEXTMARKING" val="Raytheon Company - Approved for Public Disclosur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Raytheon Company - Approved for Public Disclosure"/>
  <p:tag name="BJHEADERFOOTERTEXTMARKING" val="Raytheon Company - Approved for Public Disclosur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Raytheon Company - Approved for Public Disclosure"/>
  <p:tag name="BJHEADERFOOTERTEXTMARKING" val="Raytheon Company - Approved for Public Disclosur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Raytheon Company - Approved for Public Disclosure"/>
  <p:tag name="BJHEADERFOOTERTEXTMARKING" val="Raytheon Company - Approved for Public Disclosur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Raytheon Company - Approved for Public Disclosure"/>
  <p:tag name="BJHEADERFOOTERTEXTMARKING" val="Raytheon Company - Approved for Public Disclosur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Raytheon Company - Approved for Public Disclosure"/>
  <p:tag name="BJHEADERFOOTERTEXTMARKING" val="Raytheon Company - Approved for Public Disclosur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Raytheon Company - Approved for Public Disclosure"/>
  <p:tag name="BJHEADERFOOTERTEXTMARKING" val="Raytheon Company - Approved for Public Disclosur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Raytheon Company - Approved for Public Disclosure"/>
  <p:tag name="BJHEADERFOOTERTEXTMARKING" val="Raytheon Company - Approved for Public Disclosur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Raytheon Company - Approved for Public Disclosure"/>
  <p:tag name="BJHEADERFOOTERTEXTMARKING" val="Raytheon Company - Approved for Public Disclosur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Raytheon Company - Approved for Public Disclosure"/>
  <p:tag name="BJHEADERFOOTERTEXTMARKING" val="Raytheon Company - Approved for Public Disclosur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Raytheon Company - Approved for Public Disclosure"/>
  <p:tag name="BJHEADERFOOTERTEXTMARKING" val="Raytheon Company - Approved for Public Disclosur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Raytheon Company - Approved for Public Disclosure"/>
  <p:tag name="BJHEADERFOOTERTEXTMARKING" val="Raytheon Company - Approved for Public Disclosur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Raytheon Company - Approved for Public Disclosure"/>
  <p:tag name="BJHEADERFOOTERTEXTMARKING" val="Raytheon Company - Approved for Public Disclosure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Raytheon Company - Approved for Public Disclosure"/>
  <p:tag name="BJHEADERFOOTERTEXTMARKING" val="Raytheon Company - Approved for Public Disclosure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Raytheon Company - Approved for Public Disclosure"/>
  <p:tag name="BJHEADERFOOTERTEXTMARKING" val="Raytheon Company - Approved for Public Disclosure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Raytheon Company - Approved for Public Disclosure"/>
  <p:tag name="BJHEADERFOOTERTEXTMARKING" val="Raytheon Company - Approved for Public Disclosure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Raytheon Company - Approved for Public Disclosure"/>
  <p:tag name="BJHEADERFOOTERTEXTMARKING" val="Raytheon Company - Approved for Public Disclosure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Raytheon Company - Approved for Public Disclosure"/>
  <p:tag name="BJHEADERFOOTERTEXTMARKING" val="Raytheon Company - Approved for Public Disclosure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Raytheon Company - Approved for Public Disclosure"/>
  <p:tag name="BJHEADERFOOTERTEXTMARKING" val="Raytheon Company - Approved for Public Disclosure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Raytheon Company - Approved for Public Disclosure"/>
  <p:tag name="BJHEADERFOOTERTEXTMARKING" val="Raytheon Company - Approved for Public Disclosure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Raytheon Company - Approved for Public Disclosure"/>
  <p:tag name="BJHEADERFOOTERTEXTMARKING" val="Raytheon Company - Approved for Public Disclosure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Raytheon Company - Approved for Public Disclosure"/>
  <p:tag name="BJHEADERFOOTERTEXTMARKING" val="Raytheon Company - Approved for Public Disclosur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Raytheon Company - Approved for Public Disclosure"/>
  <p:tag name="BJHEADERFOOTERTEXTMARKING" val="Raytheon Company - Approved for Public Disclosure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Raytheon Company - Approved for Public Disclosure"/>
  <p:tag name="BJHEADERFOOTERTEXTMARKING" val="Raytheon Company - Approved for Public Disclosure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Raytheon Company - Approved for Public Disclosure"/>
  <p:tag name="BJHEADERFOOTERTEXTMARKING" val="Raytheon Company - Approved for Public Disclosure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Raytheon Company - Approved for Public Disclosure"/>
  <p:tag name="BJHEADERFOOTERTEXTMARKING" val="Raytheon Company - Approved for Public Disclosure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Raytheon Company - Approved for Public Disclosure"/>
  <p:tag name="BJHEADERFOOTERTEXTMARKING" val="Raytheon Company - Approved for Public Disclosure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Raytheon Company - Approved for Public Disclosure"/>
  <p:tag name="BJHEADERFOOTERTEXTMARKING" val="Raytheon Company - Approved for Public Disclosure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Raytheon Company - Approved for Public Disclosure"/>
  <p:tag name="BJHEADERFOOTERTEXTMARKING" val="Raytheon Company - Approved for Public Disclosure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Raytheon Company - Approved for Public Disclosure"/>
  <p:tag name="BJHEADERFOOTERTEXTMARKING" val="Raytheon Company - Approved for Public Disclosure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Raytheon Company - Approved for Public Disclosure"/>
  <p:tag name="BJHEADERFOOTERTEXTMARKING" val="Raytheon Company - Approved for Public Disclosure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Raytheon Company - Approved for Public Disclosure"/>
  <p:tag name="BJHEADERFOOTERTEXTMARKING" val="Raytheon Company - Approved for Public Disclosur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Raytheon Company - Approved for Public Disclosure"/>
  <p:tag name="BJHEADERFOOTERTEXTMARKING" val="Raytheon Company - Approved for Public Disclosur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Raytheon Company - Approved for Public Disclosure"/>
  <p:tag name="BJHEADERFOOTERTEXTMARKING" val="Raytheon Company - Approved for Public Disclosur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RTX Corporation (Corporate) - Company Use"/>
  <p:tag name="BJHEADERFOOTERTEXTMARKING" val="RTX Corporation (Corporate) - Company Us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Raytheon Company - Approved for Public Disclosure"/>
  <p:tag name="BJHEADERFOOTERTEXTMARKING" val="Raytheon Company - Approved for Public Disclosur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RTX Corporation (Corporate) - Company Use"/>
  <p:tag name="BJHEADERFOOTERTEXTMARKING" val="RTX Corporation (Corporate) - Company Use"/>
</p:tagLst>
</file>

<file path=ppt/theme/theme1.xml><?xml version="1.0" encoding="utf-8"?>
<a:theme xmlns:a="http://schemas.openxmlformats.org/drawingml/2006/main" name="RAY Masters: Covers">
  <a:themeElements>
    <a:clrScheme name="RTX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D9D9D6"/>
      </a:accent1>
      <a:accent2>
        <a:srgbClr val="B1B3B3"/>
      </a:accent2>
      <a:accent3>
        <a:srgbClr val="63666A"/>
      </a:accent3>
      <a:accent4>
        <a:srgbClr val="7BA7BC"/>
      </a:accent4>
      <a:accent5>
        <a:srgbClr val="B7A99A"/>
      </a:accent5>
      <a:accent6>
        <a:srgbClr val="CE1126"/>
      </a:accent6>
      <a:hlink>
        <a:srgbClr val="CE1126"/>
      </a:hlink>
      <a:folHlink>
        <a:srgbClr val="616365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ay.pptx" id="{32A8499A-D876-4C6B-9A59-FA31D5A611B2}" vid="{B79833B6-87DC-437A-BD92-252213E7B7B9}"/>
    </a:ext>
  </a:extLst>
</a:theme>
</file>

<file path=ppt/theme/theme2.xml><?xml version="1.0" encoding="utf-8"?>
<a:theme xmlns:a="http://schemas.openxmlformats.org/drawingml/2006/main" name="RAY Masters: Content">
  <a:themeElements>
    <a:clrScheme name="RTX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D9D9D6"/>
      </a:accent1>
      <a:accent2>
        <a:srgbClr val="B1B3B3"/>
      </a:accent2>
      <a:accent3>
        <a:srgbClr val="63666A"/>
      </a:accent3>
      <a:accent4>
        <a:srgbClr val="7BA7BC"/>
      </a:accent4>
      <a:accent5>
        <a:srgbClr val="B7A99A"/>
      </a:accent5>
      <a:accent6>
        <a:srgbClr val="CE1126"/>
      </a:accent6>
      <a:hlink>
        <a:srgbClr val="CE1126"/>
      </a:hlink>
      <a:folHlink>
        <a:srgbClr val="616365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ay.pptx" id="{32A8499A-D876-4C6B-9A59-FA31D5A611B2}" vid="{77DAA399-A09F-4F84-B98E-3805F71585F4}"/>
    </a:ext>
  </a:extLst>
</a:theme>
</file>

<file path=ppt/theme/theme3.xml><?xml version="1.0" encoding="utf-8"?>
<a:theme xmlns:a="http://schemas.openxmlformats.org/drawingml/2006/main" name="RAY Masters: Section Breakers">
  <a:themeElements>
    <a:clrScheme name="RTX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D9D9D6"/>
      </a:accent1>
      <a:accent2>
        <a:srgbClr val="B1B3B3"/>
      </a:accent2>
      <a:accent3>
        <a:srgbClr val="63666A"/>
      </a:accent3>
      <a:accent4>
        <a:srgbClr val="7BA7BC"/>
      </a:accent4>
      <a:accent5>
        <a:srgbClr val="B7A99A"/>
      </a:accent5>
      <a:accent6>
        <a:srgbClr val="CE1126"/>
      </a:accent6>
      <a:hlink>
        <a:srgbClr val="CE1126"/>
      </a:hlink>
      <a:folHlink>
        <a:srgbClr val="616365"/>
      </a:folHlink>
    </a:clrScheme>
    <a:fontScheme name="RTX 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ay.pptx" id="{32A8499A-D876-4C6B-9A59-FA31D5A611B2}" vid="{DBD77D91-386E-4726-9636-15A3DB82FD8B}"/>
    </a:ext>
  </a:extLst>
</a:theme>
</file>

<file path=ppt/theme/theme4.xml><?xml version="1.0" encoding="utf-8"?>
<a:theme xmlns:a="http://schemas.openxmlformats.org/drawingml/2006/main" name="RTX Masters: Content">
  <a:themeElements>
    <a:clrScheme name="2.1: RTX SECONDARY PALETTE">
      <a:dk1>
        <a:sysClr val="windowText" lastClr="000000"/>
      </a:dk1>
      <a:lt1>
        <a:sysClr val="window" lastClr="FFFFFF"/>
      </a:lt1>
      <a:dk2>
        <a:srgbClr val="CE1126"/>
      </a:dk2>
      <a:lt2>
        <a:srgbClr val="D9D9D6"/>
      </a:lt2>
      <a:accent1>
        <a:srgbClr val="63666A"/>
      </a:accent1>
      <a:accent2>
        <a:srgbClr val="B7A99A"/>
      </a:accent2>
      <a:accent3>
        <a:srgbClr val="7BA7BC"/>
      </a:accent3>
      <a:accent4>
        <a:srgbClr val="EFB661"/>
      </a:accent4>
      <a:accent5>
        <a:srgbClr val="908CC2"/>
      </a:accent5>
      <a:accent6>
        <a:srgbClr val="9ABEC0"/>
      </a:accent6>
      <a:hlink>
        <a:srgbClr val="CE1126"/>
      </a:hlink>
      <a:folHlink>
        <a:srgbClr val="000000"/>
      </a:folHlink>
    </a:clrScheme>
    <a:fontScheme name="RTX 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MD-PPT-Template.pptx" id="{7035B8E8-FC6A-4888-A170-139EBA67FC15}" vid="{931AB2D7-C321-409C-9CAD-4114515CFCBF}"/>
    </a:ext>
  </a:extLst>
</a:theme>
</file>

<file path=ppt/theme/theme5.xml><?xml version="1.0" encoding="utf-8"?>
<a:theme xmlns:a="http://schemas.openxmlformats.org/drawingml/2006/main" name="Office Theme">
  <a:themeElements>
    <a:clrScheme name="RTX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D9D9D6"/>
      </a:accent1>
      <a:accent2>
        <a:srgbClr val="B1B3B3"/>
      </a:accent2>
      <a:accent3>
        <a:srgbClr val="63666A"/>
      </a:accent3>
      <a:accent4>
        <a:srgbClr val="7BA7BC"/>
      </a:accent4>
      <a:accent5>
        <a:srgbClr val="B7A99A"/>
      </a:accent5>
      <a:accent6>
        <a:srgbClr val="CE1126"/>
      </a:accent6>
      <a:hlink>
        <a:srgbClr val="CE1126"/>
      </a:hlink>
      <a:folHlink>
        <a:srgbClr val="616365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RTX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D9D9D6"/>
      </a:accent1>
      <a:accent2>
        <a:srgbClr val="B1B3B3"/>
      </a:accent2>
      <a:accent3>
        <a:srgbClr val="63666A"/>
      </a:accent3>
      <a:accent4>
        <a:srgbClr val="7BA7BC"/>
      </a:accent4>
      <a:accent5>
        <a:srgbClr val="B7A99A"/>
      </a:accent5>
      <a:accent6>
        <a:srgbClr val="CE1126"/>
      </a:accent6>
      <a:hlink>
        <a:srgbClr val="CE1126"/>
      </a:hlink>
      <a:folHlink>
        <a:srgbClr val="616365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A49450BF7B11147AA8C116BA14E6848" ma:contentTypeVersion="3" ma:contentTypeDescription="Create a new document." ma:contentTypeScope="" ma:versionID="2f526d967ba0e1a83719eb98f719f691">
  <xsd:schema xmlns:xsd="http://www.w3.org/2001/XMLSchema" xmlns:xs="http://www.w3.org/2001/XMLSchema" xmlns:p="http://schemas.microsoft.com/office/2006/metadata/properties" xmlns:ns2="1f014d26-b0c9-4719-9c4e-6e631f7a801d" targetNamespace="http://schemas.microsoft.com/office/2006/metadata/properties" ma:root="true" ma:fieldsID="ea5744fd6d356973943a54517c57327b" ns2:_="">
    <xsd:import namespace="1f014d26-b0c9-4719-9c4e-6e631f7a801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VIOL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f014d26-b0c9-4719-9c4e-6e631f7a801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VIOLATION" ma:index="10" nillable="true" ma:displayName="VIOLATION" ma:internalName="VIOLATION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VIOLATION xmlns="1f014d26-b0c9-4719-9c4e-6e631f7a801d">FALSE</VIOLATION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WrappedLabelHistory xmlns:xsi="http://www.w3.org/2001/XMLSchema-instance" xmlns:xsd="http://www.w3.org/2001/XMLSchema" xmlns="http://www.boldonjames.com/2016/02/Classifier/internal/wrappedLabelHistory">
  <Value>PD94bWwgdmVyc2lvbj0iMS4wIiBlbmNvZGluZz0idXMtYXNjaWkiPz48bGFiZWxIaXN0b3J5IHhtbG5zOnhzaT0iaHR0cDovL3d3dy53My5vcmcvMjAwMS9YTUxTY2hlbWEtaW5zdGFuY2UiIHhtbG5zOnhzZD0iaHR0cDovL3d3dy53My5vcmcvMjAwMS9YTUxTY2hlbWEiIHhtbG5zPSJodHRwOi8vd3d3LmJvbGRvbmphbWVzLmNvbS8yMDE2LzAyL0NsYXNzaWZpZXIvaW50ZXJuYWwvbGFiZWxIaXN0b3J5Ij48aXRlbT48c2lzbCBzaXNsVmVyc2lvbj0iMCIgcG9saWN5PSJjZGU1M2FjMS1iZjVmLTRhYWUtOWNmMS0wNzUwOWUyM2E0YjAiIG9yaWdpbj0iZGVmYXVsdFZhbHVlIj48ZWxlbWVudCB1aWQ9ImJiYTk0YzY1LWFjM2QtNGYzNC1iMmUxLThkZTExZWY2ZjAxYyIgdmFsdWU9IiIgeG1sbnM9Imh0dHA6Ly93d3cuYm9sZG9uamFtZXMuY29tLzIwMDgvMDEvc2llL2ludGVybmFsL2xhYmVsIiAvPjwvc2lzbD48VXNlck5hbWU+VVNcbnJwMDI0MTU4MjwvVXNlck5hbWU+PERhdGVUaW1lPjIvMTIvMjAyMCAyOjQ5OjE3IFBNPC9EYXRlVGltZT48TGFiZWxTdHJpbmc+T3JpZ2luIEp1cmlzZGljdGlvbjogVVMgPC9MYWJlbFN0cmluZz48L2l0ZW0+PGl0ZW0+PHNpc2wgc2lzbFZlcnNpb249IjAiIHBvbGljeT0iY2RlNTNhYzEtYmY1Zi00YWFlLTljZjEtMDc1MDllMjNhNGIwIiBvcmlnaW49InVzZXJTZWxlY3RlZCI+PGVsZW1lbnQgdWlkPSJiYmE5NGM2NS1hYzNkLTRmMzQtYjJlMS04ZGUxMWVmNmYwMWMiIHZhbHVlPSIiIHhtbG5zPSJodHRwOi8vd3d3LmJvbGRvbmphbWVzLmNvbS8yMDA4LzAxL3NpZS9pbnRlcm5hbC9sYWJlbCIgLz48ZWxlbWVudCB1aWQ9IjU5OGNmYzI4LTVkZmQtNGYwNi04YzAxLWM3NTg4ZmQzOTRmMCIgdmFsdWU9IiIgeG1sbnM9Imh0dHA6Ly93d3cuYm9sZG9uamFtZXMuY29tLzIwMDgvMDEvc2llL2ludGVybmFsL2xhYmVsIiAvPjxlbGVtZW50IHVpZD0iYWFmYzlhOTUtZWU1ZC00ODdjLTljNGUtNjdhNTM4MGYyOTkxIiB2YWx1ZT0iIiB4bWxucz0iaHR0cDovL3d3dy5ib2xkb25qYW1lcy5jb20vMjAwOC8wMS9zaWUvaW50ZXJuYWwvbGFiZWwiIC8+PGVsZW1lbnQgdWlkPSJkNzU5Y2Q3YS1iNTdjLTQyZTQtOWE0OS05YjgyYTIzMzc1NzkiIHZhbHVlPSIiIHhtbG5zPSJodHRwOi8vd3d3LmJvbGRvbmphbWVzLmNvbS8yMDA4LzAxL3NpZS9pbnRlcm5hbC9sYWJlbCIgLz48ZWxlbWVudCB1aWQ9ImMyMDZkNWZhLWFlZTEtNGY2NC04OWQ5LWY4MWU0ZDdiM2FjYyIgdmFsdWU9IiIgeG1sbnM9Imh0dHA6Ly93d3cuYm9sZG9uamFtZXMuY29tLzIwMDgvMDEvc2llL2ludGVybmFsL2xhYmVsIiAvPjwvc2lzbD48VXNlck5hbWU+VVNcbnJwMDI0MTU4MjwvVXNlck5hbWU+PERhdGVUaW1lPjIvMTIvMjAyMCAzOjAzOjA5IFBNPC9EYXRlVGltZT48TGFiZWxTdHJpbmc+T3JpZ2luIEp1cmlzZGljdGlvbjogVVMgIHwgUmF5dGhlb24gQ29tcGV0aXRpb24gU2Vuc2l0aXZlIHwgUGVyIEN1cnJlbnQgUmF5dGhlb24gUG9saWN5IChSUC1PR0MtMDM1KSB8IE5vbi1FeHBvcnQgQ29udHJvbGxlZCBUZWNobmljYWwgSW5mb3JtYXRpb24gKEVYSU0gRGV0ZXJtaW5lZCBPbmx5KSB8IFBlciBDdXJyZW50IFJheXRoZW9uIFBvbGljeSAoUEktT0dDLUdUQy01MDA0KTwvTGFiZWxTdHJpbmc+PC9pdGVtPjxpdGVtPjxzaXNsIHNpc2xWZXJzaW9uPSIwIiBwb2xpY3k9ImNkZTUzYWMxLWJmNWYtNGFhZS05Y2YxLTA3NTA5ZTIzYTRiMCIgb3JpZ2luPSJ1c2VyU2VsZWN0ZWQiPjxlbGVtZW50IHVpZD0iYmJhOTRjNjUtYWMzZC00ZjM0LWIyZTEtOGRlMTFlZjZmMDFjIiB2YWx1ZT0iIiB4bWxucz0iaHR0cDovL3d3dy5ib2xkb25qYW1lcy5jb20vMjAwOC8wMS9zaWUvaW50ZXJuYWwvbGFiZWwiIC8+PGVsZW1lbnQgdWlkPSI5OTdhNzE2ZS1jMDNmLTQzYjEtYTViMC1kNmNkMDRlOWJhNDAiIHZhbHVlPSIiIHhtbG5zPSJodHRwOi8vd3d3LmJvbGRvbmphbWVzLmNvbS8yMDA4LzAxL3NpZS9pbnRlcm5hbC9sYWJlbCIgLz48ZWxlbWVudCB1aWQ9ImFhZmM5YTk1LWVlNWQtNDg3Yy05YzRlLTY3YTUzODBmMjk5MSIgdmFsdWU9IiIgeG1sbnM9Imh0dHA6Ly93d3cuYm9sZG9uamFtZXMuY29tLzIwMDgvMDEvc2llL2ludGVybmFsL2xhYmVsIiAvPjxlbGVtZW50IHVpZD0iY2FlMTFhNmItMjFiMS00OWQ4LTk5ZDgtZWQzMDY4NTEzODRhIiB2YWx1ZT0iIiB4bWxucz0iaHR0cDovL3d3dy5ib2xkb25qYW1lcy5jb20vMjAwOC8wMS9zaWUvaW50ZXJuYWwvbGFiZWwiIC8+PGVsZW1lbnQgdWlkPSJjMjA2ZDVmYS1hZWUxLTRmNjQtODlkOS1mODFlNGQ3YjNhY2MiIHZhbHVlPSIiIHhtbG5zPSJodHRwOi8vd3d3LmJvbGRvbmphbWVzLmNvbS8yMDA4LzAxL3NpZS9pbnRlcm5hbC9sYWJlbCIgLz48L3Npc2w+PFVzZXJOYW1lPlVTXG5ycDAyNDE1ODI8L1VzZXJOYW1lPjxEYXRlVGltZT4yLzEyLzIwMjAgMzoyODo1NyBQTTwvRGF0ZVRpbWU+PExhYmVsU3RyaW5nPk9yaWdpbiBKdXJpc2RpY3Rpb246IFVTICB8IFJheXRoZW9uIFByb3ByaWV0YXJ5IHwgUGVyIEN1cnJlbnQgUmF5dGhlb24gUG9saWN5IChSUC1PR0MtMDM1KSB8IFVTLUlUQVIgQ29udHJvbGxlZCB8IFBlciBDdXJyZW50IFJheXRoZW9uIFBvbGljeSAoUEktT0dDLUdUQy01MDA0KTwvTGFiZWxTdHJpbmc+PC9pdGVtPjxpdGVtPjxzaXNsIHNpc2xWZXJzaW9uPSIwIiBwb2xpY3k9ImNkZTUzYWMxLWJmNWYtNGFhZS05Y2YxLTA3NTA5ZTIzYTRiMCIgb3JpZ2luPSJ1c2VyU2VsZWN0ZWQiPjxlbGVtZW50IHVpZD0iYmJhOTRjNjUtYWMzZC00ZjM0LWIyZTEtOGRlMTFlZjZmMDFjIiB2YWx1ZT0iIiB4bWxucz0iaHR0cDovL3d3dy5ib2xkb25qYW1lcy5jb20vMjAwOC8wMS9zaWUvaW50ZXJuYWwvbGFiZWwiIC8+PGVsZW1lbnQgdWlkPSIwMTJlYjIyYy03NmNhLTRlNGYtOGFiOS1mYWJiMDU0YWUxNDAiIHZhbHVlPSIiIHhtbG5zPSJodHRwOi8vd3d3LmJvbGRvbmphbWVzLmNvbS8yMDA4LzAxL3NpZS9pbnRlcm5hbC9sYWJlbCIgLz48ZWxlbWVudCB1aWQ9ImFhZmM5YTk1LWVlNWQtNDg3Yy05YzRlLTY3YTUzODBmMjk5MSIgdmFsdWU9IiIgeG1sbnM9Imh0dHA6Ly93d3cuYm9sZG9uamFtZXMuY29tLzIwMDgvMDEvc2llL2ludGVybmFsL2xhYmVsIiAvPjxlbGVtZW50IHVpZD0iYmMyYjdjMDEtNmRiMS00ZTdkLTg4ZDEtZmM2MTY3NGY4NmZkIiB2YWx1ZT0iIiB4bWxucz0iaHR0cDovL3d3dy5ib2xkb25qYW1lcy5jb20vMjAwOC8wMS9zaWUvaW50ZXJuYWwvbGFiZWwiIC8+PGVsZW1lbnQgdWlkPSI5MmU5OTNhMy1hZjMyLTRhZmItYWExOS0zYTQ5Y2RiODJjN2EiIHZhbHVlPSIiIHhtbG5zPSJodHRwOi8vd3d3LmJvbGRvbmphbWVzLmNvbS8yMDA4LzAxL3NpZS9pbnRlcm5hbC9sYWJlbCIgLz48L3Npc2w+PFVzZXJOYW1lPlVTXG5ycDAyNDE1ODI8L1VzZXJOYW1lPjxEYXRlVGltZT4yLzE0LzIwMjAgNDo0Mjo0NCBQTTwvRGF0ZVRpbWU+PExhYmVsU3RyaW5nPk9yaWdpbiBKdXJpc2RpY3Rpb246IFVTICB8IFJheXRoZW9uIE1vc3QgUHJpdmF0ZSB8IFBlciBDdXJyZW50IFJheXRoZW9uIFBvbGljeSAoUlAtT0dDLTAzNSkgfCBPdGhlciBJbmZvcm1hdGlvbiAoTm90IFJlcXVpcmluZyBhbiBFeHBvcnQgQ29udHJvbCBNYXJraW5nKSB8IE5vIG1hcmtpbmcgYXBwbGllZCBieSB0aGUgdG9vbDwvTGFiZWxTdHJpbmc+PC9pdGVtPjxpdGVtPjxzaXNsIHNpc2xWZXJzaW9uPSIwIiBwb2xpY3k9ImNkZTUzYWMxLWJmNWYtNGFhZS05Y2YxLTA3NTA5ZTIzYTRiMCIgb3JpZ2luPSJ1c2VyU2VsZWN0ZWQiPjxlbGVtZW50IHVpZD0iYmJhOTRjNjUtYWMzZC00ZjM0LWIyZTEtOGRlMTFlZjZmMDFjIiB2YWx1ZT0iIiB4bWxucz0iaHR0cDovL3d3dy5ib2xkb25qYW1lcy5jb20vMjAwOC8wMS9zaWUvaW50ZXJuYWwvbGFiZWwiIC8+PGVsZW1lbnQgdWlkPSI5OTdhNzE2ZS1jMDNmLTQzYjEtYTViMC1kNmNkMDRlOWJhNDAiIHZhbHVlPSIiIHhtbG5zPSJodHRwOi8vd3d3LmJvbGRvbmphbWVzLmNvbS8yMDA4LzAxL3NpZS9pbnRlcm5hbC9sYWJlbCIgLz48ZWxlbWVudCB1aWQ9ImFhZmM5YTk1LWVlNWQtNDg3Yy05YzRlLTY3YTUzODBmMjk5MSIgdmFsdWU9IiIgeG1sbnM9Imh0dHA6Ly93d3cuYm9sZG9uamFtZXMuY29tLzIwMDgvMDEvc2llL2ludGVybmFsL2xhYmVsIiAvPjxlbGVtZW50IHVpZD0iZmI5OTEzMDgtYTNkZS00MGE4LTk2N2ItMDkyMjMzNDI0MWJhIiB2YWx1ZT0iIiB4bWxucz0iaHR0cDovL3d3dy5ib2xkb25qYW1lcy5jb20vMjAwOC8wMS9zaWUvaW50ZXJuYWwvbGFiZWwiIC8+PGVsZW1lbnQgdWlkPSJjMjA2ZDVmYS1hZWUxLTRmNjQtODlkOS1mODFlNGQ3YjNhY2MiIHZhbHVlPSIiIHhtbG5zPSJodHRwOi8vd3d3LmJvbGRvbmphbWVzLmNvbS8yMDA4LzAxL3NpZS9pbnRlcm5hbC9sYWJlbCIgLz48L3Npc2w+PFVzZXJOYW1lPlVTXG5ycDAyNDE1ODI8L1VzZXJOYW1lPjxEYXRlVGltZT4yLzE0LzIwMjAgNjoyOTozNCBQTTwvRGF0ZVRpbWU+PExhYmVsU3RyaW5nPk9yaWdpbiBKdXJpc2RpY3Rpb246IFVTICB8IFJheXRoZW9uIFByb3ByaWV0YXJ5IHwgUGVyIEN1cnJlbnQgUmF5dGhlb24gUG9saWN5IChSUC1PR0MtMDM1KSB8IFVTLUV4cG9ydCBDb250cm9sbGVkIEp1cmlzZGljdGlvbiBVbmRldGVybWluZWQgfCBQZXIgQ3VycmVudCBSYXl0aGVvbiBQb2xpY3kgKFBJLU9HQy1HVEMtNTAwNCk8L0xhYmVsU3RyaW5nPjwvaXRlbT48aXRlbT48c2lzbCBzaXNsVmVyc2lvbj0iMCIgcG9saWN5PSJjZGU1M2FjMS1iZjVmLTRhYWUtOWNmMS0wNzUwOWUyM2E0YjAiIG9yaWdpbj0idXNlclNlbGVjdGVkIj48ZWxlbWVudCB1aWQ9ImJiYTk0YzY1LWFjM2QtNGYzNC1iMmUxLThkZTExZWY2ZjAxYyIgdmFsdWU9IiIgeG1sbnM9Imh0dHA6Ly93d3cuYm9sZG9uamFtZXMuY29tLzIwMDgvMDEvc2llL2ludGVybmFsL2xhYmVsIiAvPjxlbGVtZW50IHVpZD0iYWNmOWVjYzMtMGY0NS00MjM0LWE5MGQtZTQzNjhmYWNkOTgxIiB2YWx1ZT0iIiB4bWxucz0iaHR0cDovL3d3dy5ib2xkb25qYW1lcy5jb20vMjAwOC8wMS9zaWUvaW50ZXJuYWwvbGFiZWwiIC8+PGVsZW1lbnQgdWlkPSJhYWZjOWE5NS1lZTVkLTQ4N2MtOWM0ZS02N2E1MzgwZjI5OTEiIHZhbHVlPSIiIHhtbG5zPSJodHRwOi8vd3d3LmJvbGRvbmphbWVzLmNvbS8yMDA4LzAxL3NpZS9pbnRlcm5hbC9sYWJlbCIgLz48ZWxlbWVudCB1aWQ9ImZiOTkxMzA4LWEzZGUtNDBhOC05NjdiLTA5MjIzMzQyNDFiYSIgdmFsdWU9IiIgeG1sbnM9Imh0dHA6Ly93d3cuYm9sZG9uamFtZXMuY29tLzIwMDgvMDEvc2llL2ludGVybmFsL2xhYmVsIiAvPjxlbGVtZW50IHVpZD0iYzIwNmQ1ZmEtYWVlMS00ZjY0LTg5ZDktZjgxZTRkN2IzYWNjIiB2YWx1ZT0iIiB4bWxucz0iaHR0cDovL3d3dy5ib2xkb25qYW1lcy5jb20vMjAwOC8wMS9zaWUvaW50ZXJuYWwvbGFiZWwiIC8+PC9zaXNsPjxVc2VyTmFtZT5VU1xucnAwMjQxNTgyPC9Vc2VyTmFtZT48RGF0ZVRpbWU+Mi8xNy8yMDIwIDg6Mjg6MzEgUE08L0RhdGVUaW1lPjxMYWJlbFN0cmluZz5PcmlnaW4gSnVyaXNkaWN0aW9uOiBVUyAgfCBJbnRlcm5hbCBVc2UgT25seSB8IFBlciBDdXJyZW50IFJheXRoZW9uIFBvbGljeSAoUlAtT0dDLTAzNSkgfCBVUy1FeHBvcnQgQ29udHJvbGxlZCBKdXJpc2RpY3Rpb24gVW5kZXRlcm1pbmVkIHwgUGVyIEN1cnJlbnQgUmF5dGhlb24gUG9saWN5IChQSS1PR0MtR1RDLTUwMDQpPC9MYWJlbFN0cmluZz48L2l0ZW0+PGl0ZW0+PHNpc2wgc2lzbFZlcnNpb249IjAiIHBvbGljeT0iY2RlNTNhYzEtYmY1Zi00YWFlLTljZjEtMDc1MDllMjNhNGIwIiBvcmlnaW49InVzZXJTZWxlY3RlZCI+PGVsZW1lbnQgdWlkPSJiYmE5NGM2NS1hYzNkLTRmMzQtYjJlMS04ZGUxMWVmNmYwMWMiIHZhbHVlPSIiIHhtbG5zPSJodHRwOi8vd3d3LmJvbGRvbmphbWVzLmNvbS8yMDA4LzAxL3NpZS9pbnRlcm5hbC9sYWJlbCIgLz48ZWxlbWVudCB1aWQ9Ijk5N2E3MTZlLWMwM2YtNDNiMS1hNWIwLWQ2Y2QwNGU5YmE0MCIgdmFsdWU9IiIgeG1sbnM9Imh0dHA6Ly93d3cuYm9sZG9uamFtZXMuY29tLzIwMDgvMDEvc2llL2ludGVybmFsL2xhYmVsIiAvPjxlbGVtZW50IHVpZD0iYWFmYzlhOTUtZWU1ZC00ODdjLTljNGUtNjdhNTM4MGYyOTkxIiB2YWx1ZT0iIiB4bWxucz0iaHR0cDovL3d3dy5ib2xkb25qYW1lcy5jb20vMjAwOC8wMS9zaWUvaW50ZXJuYWwvbGFiZWwiIC8+PGVsZW1lbnQgdWlkPSJiYzJiN2MwMS02ZGIxLTRlN2QtODhkMS1mYzYxNjc0Zjg2ZmQiIHZhbHVlPSIiIHhtbG5zPSJodHRwOi8vd3d3LmJvbGRvbmphbWVzLmNvbS8yMDA4LzAxL3NpZS9pbnRlcm5hbC9sYWJlbCIgLz48ZWxlbWVudCB1aWQ9IjkyZTk5M2EzLWFmMzItNGFmYi1hYTE5LTNhNDljZGI4MmM3YSIgdmFsdWU9IiIgeG1sbnM9Imh0dHA6Ly93d3cuYm9sZG9uamFtZXMuY29tLzIwMDgvMDEvc2llL2ludGVybmFsL2xhYmVsIiAvPjwvc2lzbD48VXNlck5hbWU+VVNcbnJwMDI0MTU4MjwvVXNlck5hbWU+PERhdGVUaW1lPjIvMTgvMjAyMCA0OjU4OjI4IFBNPC9EYXRlVGltZT48TGFiZWxTdHJpbmc+T3JpZ2luIEp1cmlzZGljdGlvbjogVVMgIHwgUmF5dGhlb24gUHJvcHJpZXRhcnkgfCBQZXIgQ3VycmVudCBSYXl0aGVvbiBQb2xpY3kgKFJQLU9HQy0wMzUpIHwgT3RoZXIgSW5mb3JtYXRpb24gKE5vdCBSZXF1aXJpbmcgYW4gRXhwb3J0IENvbnRyb2wgTWFya2luZykgfCBObyBtYXJraW5nIGFwcGxpZWQgYnkgdGhlIHRvb2w8L0xhYmVsU3RyaW5nPjwvaXRlbT48aXRlbT48c2lzbCBzaXNsVmVyc2lvbj0iMCIgcG9saWN5PSJjZGU1M2FjMS1iZjVmLTRhYWUtOWNmMS0wNzUwOWUyM2E0YjAiIG9yaWdpbj0idXNlclNlbGVjdGVkIj48ZWxlbWVudCB1aWQ9ImJiYTk0YzY1LWFjM2QtNGYzNC1iMmUxLThkZTExZWY2ZjAxYyIgdmFsdWU9IiIgeG1sbnM9Imh0dHA6Ly93d3cuYm9sZG9uamFtZXMuY29tLzIwMDgvMDEvc2llL2ludGVybmFsL2xhYmVsIiAvPjxlbGVtZW50IHVpZD0iMDEyZWIyMmMtNzZjYS00ZTRmLThhYjktZmFiYjA1NGFlMTQwIiB2YWx1ZT0iIiB4bWxucz0iaHR0cDovL3d3dy5ib2xkb25qYW1lcy5jb20vMjAwOC8wMS9zaWUvaW50ZXJuYWwvbGFiZWwiIC8+PGVsZW1lbnQgdWlkPSJhYWZjOWE5NS1lZTVkLTQ4N2MtOWM0ZS02N2E1MzgwZjI5OTEiIHZhbHVlPSIiIHhtbG5zPSJodHRwOi8vd3d3LmJvbGRvbmphbWVzLmNvbS8yMDA4LzAxL3NpZS9pbnRlcm5hbC9sYWJlbCIgLz48ZWxlbWVudCB1aWQ9ImZiOTkxMzA4LWEzZGUtNDBhOC05NjdiLTA5MjIzMzQyNDFiYSIgdmFsdWU9IiIgeG1sbnM9Imh0dHA6Ly93d3cuYm9sZG9uamFtZXMuY29tLzIwMDgvMDEvc2llL2ludGVybmFsL2xhYmVsIiAvPjxlbGVtZW50IHVpZD0iYzIwNmQ1ZmEtYWVlMS00ZjY0LTg5ZDktZjgxZTRkN2IzYWNjIiB2YWx1ZT0iIiB4bWxucz0iaHR0cDovL3d3dy5ib2xkb25qYW1lcy5jb20vMjAwOC8wMS9zaWUvaW50ZXJuYWwvbGFiZWwiIC8+PC9zaXNsPjxVc2VyTmFtZT5VU1xucnAwMjQxNTgyPC9Vc2VyTmFtZT48RGF0ZVRpbWU+Mi8xOC8yMDIwIDU6MDA6MTYgUE08L0RhdGVUaW1lPjxMYWJlbFN0cmluZz5PcmlnaW4gSnVyaXNkaWN0aW9uOiBVUyAgfCBSYXl0aGVvbiBNb3N0IFByaXZhdGUgfCBQZXIgQ3VycmVudCBSYXl0aGVvbiBQb2xpY3kgKFJQLU9HQy0wMzUpIHwgVVMtRXhwb3J0IENvbnRyb2xsZWQgSnVyaXNkaWN0aW9uIFVuZGV0ZXJtaW5lZCB8IFBlciBDdXJyZW50IFJheXRoZW9uIFBvbGljeSAoUEktT0dDLUdUQy01MDA0KTwvTGFiZWxTdHJpbmc+PC9pdGVtPjxpdGVtPjxzaXNsIHNpc2xWZXJzaW9uPSIwIiBwb2xpY3k9ImNkZTUzYWMxLWJmNWYtNGFhZS05Y2YxLTA3NTA5ZTIzYTRiMCIgb3JpZ2luPSJ1c2VyU2VsZWN0ZWQiPjxlbGVtZW50IHVpZD0iYmJhOTRjNjUtYWMzZC00ZjM0LWIyZTEtOGRlMTFlZjZmMDFjIiB2YWx1ZT0iIiB4bWxucz0iaHR0cDovL3d3dy5ib2xkb25qYW1lcy5jb20vMjAwOC8wMS9zaWUvaW50ZXJuYWwvbGFiZWwiIC8+PGVsZW1lbnQgdWlkPSJhY2Y5ZWNjMy0wZjQ1LTQyMzQtYTkwZC1lNDM2OGZhY2Q5ODEiIHZhbHVlPSIiIHhtbG5zPSJodHRwOi8vd3d3LmJvbGRvbmphbWVzLmNvbS8yMDA4LzAxL3NpZS9pbnRlcm5hbC9sYWJlbCIgLz48ZWxlbWVudCB1aWQ9ImFhZmM5YTk1LWVlNWQtNDg3Yy05YzRlLTY3YTUzODBmMjk5MSIgdmFsdWU9IiIgeG1sbnM9Imh0dHA6Ly93d3cuYm9sZG9uamFtZXMuY29tLzIwMDgvMDEvc2llL2ludGVybmFsL2xhYmVsIiAvPjxlbGVtZW50IHVpZD0iYmMyYjdjMDEtNmRiMS00ZTdkLTg4ZDEtZmM2MTY3NGY4NmZkIiB2YWx1ZT0iIiB4bWxucz0iaHR0cDovL3d3dy5ib2xkb25qYW1lcy5jb20vMjAwOC8wMS9zaWUvaW50ZXJuYWwvbGFiZWwiIC8+PGVsZW1lbnQgdWlkPSI5MmU5OTNhMy1hZjMyLTRhZmItYWExOS0zYTQ5Y2RiODJjN2EiIHZhbHVlPSIiIHhtbG5zPSJodHRwOi8vd3d3LmJvbGRvbmphbWVzLmNvbS8yMDA4LzAxL3NpZS9pbnRlcm5hbC9sYWJlbCIgLz48L3Npc2w+PFVzZXJOYW1lPlVTXG5ycDAyNDE1ODI8L1VzZXJOYW1lPjxEYXRlVGltZT4zLzcvMjAyMCA4OjIzOjM2IFBNPC9EYXRlVGltZT48TGFiZWxTdHJpbmc+T3JpZ2luIEp1cmlzZGljdGlvbjogVVMgIHwgSW50ZXJuYWwgVXNlIE9ubHkgfCBQZXIgQ3VycmVudCBSYXl0aGVvbiBQb2xpY3kgKFJQLU9HQy0wMzUpIHwgT3RoZXIgSW5mb3JtYXRpb24gKE5vdCBSZXF1aXJpbmcgYW4gRXhwb3J0IENvbnRyb2wgTWFya2luZykgfCBObyBtYXJraW5nIGFwcGxpZWQgYnkgdGhlIHRvb2w8L0xhYmVsU3RyaW5nPjwvaXRlbT48aXRlbT48c2lzbCBzaXNsVmVyc2lvbj0iMCIgcG9saWN5PSJjZGU1M2FjMS1iZjVmLTRhYWUtOWNmMS0wNzUwOWUyM2E0YjAiIG9yaWdpbj0idXNlclNlbGVjdGVkIj48ZWxlbWVudCB1aWQ9ImJiYTk0YzY1LWFjM2QtNGYzNC1iMmUxLThkZTExZWY2ZjAxYyIgdmFsdWU9IiIgeG1sbnM9Imh0dHA6Ly93d3cuYm9sZG9uamFtZXMuY29tLzIwMDgvMDEvc2llL2ludGVybmFsL2xhYmVsIiAvPjxlbGVtZW50IHVpZD0iOTk3YTcxNmUtYzAzZi00M2IxLWE1YjAtZDZjZDA0ZTliYTQwIiB2YWx1ZT0iIiB4bWxucz0iaHR0cDovL3d3dy5ib2xkb25qYW1lcy5jb20vMjAwOC8wMS9zaWUvaW50ZXJuYWwvbGFiZWwiIC8+PGVsZW1lbnQgdWlkPSJhYWZjOWE5NS1lZTVkLTQ4N2MtOWM0ZS02N2E1MzgwZjI5OTEiIHZhbHVlPSIiIHhtbG5zPSJodHRwOi8vd3d3LmJvbGRvbmphbWVzLmNvbS8yMDA4LzAxL3NpZS9pbnRlcm5hbC9sYWJlbCIgLz48ZWxlbWVudCB1aWQ9ImZiOTkxMzA4LWEzZGUtNDBhOC05NjdiLTA5MjIzMzQyNDFiYSIgdmFsdWU9IiIgeG1sbnM9Imh0dHA6Ly93d3cuYm9sZG9uamFtZXMuY29tLzIwMDgvMDEvc2llL2ludGVybmFsL2xhYmVsIiAvPjxlbGVtZW50IHVpZD0iYzIwNmQ1ZmEtYWVlMS00ZjY0LTg5ZDktZjgxZTRkN2IzYWNjIiB2YWx1ZT0iIiB4bWxucz0iaHR0cDovL3d3dy5ib2xkb25qYW1lcy5jb20vMjAwOC8wMS9zaWUvaW50ZXJuYWwvbGFiZWwiIC8+PC9zaXNsPjxVc2VyTmFtZT5VU1xucnAwMjQxNTgyPC9Vc2VyTmFtZT48RGF0ZVRpbWU+My83LzIwMjAgODoyNDo0OSBQTTwvRGF0ZVRpbWU+PExhYmVsU3RyaW5nPk9yaWdpbiBKdXJpc2RpY3Rpb246IFVTICB8IFJheXRoZW9uIFByb3ByaWV0YXJ5IHwgUGVyIEN1cnJlbnQgUmF5dGhlb24gUG9saWN5IChSUC1PR0MtMDM1KSB8IFVTLUV4cG9ydCBDb250cm9sbGVkIEp1cmlzZGljdGlvbiBVbmRldGVybWluZWQgfCBQZXIgQ3VycmVudCBSYXl0aGVvbiBQb2xpY3kgKFBJLU9HQy1HVEMtNTAwNCk8L0xhYmVsU3RyaW5nPjwvaXRlbT48aXRlbT48c2lzbCBzaXNsVmVyc2lvbj0iMCIgcG9saWN5PSJjZGU1M2FjMS1iZjVmLTRhYWUtOWNmMS0wNzUwOWUyM2E0YjAiIG9yaWdpbj0idXNlclNlbGVjdGVkIj48ZWxlbWVudCB1aWQ9ImJiYTk0YzY1LWFjM2QtNGYzNC1iMmUxLThkZTExZWY2ZjAxYyIgdmFsdWU9IiIgeG1sbnM9Imh0dHA6Ly93d3cuYm9sZG9uamFtZXMuY29tLzIwMDgvMDEvc2llL2ludGVybmFsL2xhYmVsIiAvPjxlbGVtZW50IHVpZD0iZmI5OTEzMDgtYTNkZS00MGE4LTk2N2ItMDkyMjMzNDI0MWJhIiB2YWx1ZT0iIiB4bWxucz0iaHR0cDovL3d3dy5ib2xkb25qYW1lcy5jb20vMjAwOC8wMS9zaWUvaW50ZXJuYWwvbGFiZWwiIC8+PGVsZW1lbnQgdWlkPSJjMjA2ZDVmYS1hZWUxLTRmNjQtODlkOS1mODFlNGQ3YjNhY2MiIHZhbHVlPSIiIHhtbG5zPSJodHRwOi8vd3d3LmJvbGRvbmphbWVzLmNvbS8yMDA4LzAxL3NpZS9pbnRlcm5hbC9sYWJlbCIgLz48ZWxlbWVudCB1aWQ9ImFjZjllY2MzLTBmNDUtNDIzNC1hOTBkLWU0MzY4ZmFjZDk4MSIgdmFsdWU9IiIgeG1sbnM9Imh0dHA6Ly93d3cuYm9sZG9uamFtZXMuY29tLzIwMDgvMDEvc2llL2ludGVybmFsL2xhYmVsIiAvPjxlbGVtZW50IHVpZD0iYWFmYzlhOTUtZWU1ZC00ODdjLTljNGUtNjdhNTM4MGYyOTkxIiB2YWx1ZT0iIiB4bWxucz0iaHR0cDovL3d3dy5ib2xkb25qYW1lcy5jb20vMjAwOC8wMS9zaWUvaW50ZXJuYWwvbGFiZWwiIC8+PC9zaXNsPjxVc2VyTmFtZT5VU1wxMTAzMDg1PC9Vc2VyTmFtZT48RGF0ZVRpbWU+My8xMi8yMDIwIDY6MjM6MjMgUE08L0RhdGVUaW1lPjxMYWJlbFN0cmluZz5PcmlnaW4gSnVyaXNkaWN0aW9uOiBVUyAgfCBJbnRlcm5hbCBVc2UgT25seSB8IFBlciBDdXJyZW50IFJheXRoZW9uIFBvbGljeSAoUlAtT0dDLTAzNSkgfCBVUy1FeHBvcnQgQ29udHJvbGxlZCBKdXJpc2RpY3Rpb24gVW5kZXRlcm1pbmVkIHwgUGVyIEN1cnJlbnQgUmF5dGhlb24gUG9saWN5IChQSS1PR0MtR1RDLTUwMDQpPC9MYWJlbFN0cmluZz48L2l0ZW0+PGl0ZW0+PHNpc2wgc2lzbFZlcnNpb249IjAiIHBvbGljeT0iY2RlNTNhYzEtYmY1Zi00YWFlLTljZjEtMDc1MDllMjNhNGIwIiBvcmlnaW49InVzZXJTZWxlY3RlZCIgLz48VXNlck5hbWU+VVNcMTEwMzA4NTwvVXNlck5hbWU+PERhdGVUaW1lPjMvMTMvMjAyMCAxMDowMjo0NCBQTTwvRGF0ZVRpbWU+PExhYmVsU3RyaW5nPlRoaXMgYXJ0aWZhY3QgaGFzIG5vIGNsYXNzaWZpY2F0aW9uLjwvTGFiZWxTdHJpbmc+PC9pdGVtPjxpdGVtPjxzaXNsIHNpc2xWZXJzaW9uPSIwIiBwb2xpY3k9ImNkZTUzYWMxLWJmNWYtNGFhZS05Y2YxLTA3NTA5ZTIzYTRiMCIgb3JpZ2luPSJ1c2VyU2VsZWN0ZWQiPjxlbGVtZW50IHVpZD0iMTVmZWZhMWMtYWY2Ny00ZWJmLWE3MWQtZjAxNjIxMTY4OTYyIiB2YWx1ZT0iIiB4bWxucz0iaHR0cDovL3d3dy5ib2xkb25qYW1lcy5jb20vMjAwOC8wMS9zaWUvaW50ZXJuYWwvbGFiZWwiIC8+PGVsZW1lbnQgdWlkPSJhYWZjOWE5NS1lZTVkLTQ4N2MtOWM0ZS02N2E1MzgwZjI5OTEiIHZhbHVlPSIiIHhtbG5zPSJodHRwOi8vd3d3LmJvbGRvbmphbWVzLmNvbS8yMDA4LzAxL3NpZS9pbnRlcm5hbC9sYWJlbCIgLz48ZWxlbWVudCB1aWQ9ImJiYTk0YzY1LWFjM2QtNGYzNC1iMmUxLThkZTExZWY2ZjAxYyIgdmFsdWU9IiIgeG1sbnM9Imh0dHA6Ly93d3cuYm9sZG9uamFtZXMuY29tLzIwMDgvMDEvc2llL2ludGVybmFsL2xhYmVsIiAvPjxlbGVtZW50IHVpZD0iYmMyYjdjMDEtNmRiMS00ZTdkLTg4ZDEtZmM2MTY3NGY4NmZkIiB2YWx1ZT0iIiB4bWxucz0iaHR0cDovL3d3dy5ib2xkb25qYW1lcy5jb20vMjAwOC8wMS9zaWUvaW50ZXJuYWwvbGFiZWwiIC8+PGVsZW1lbnQgdWlkPSI5MmU5OTNhMy1hZjMyLTRhZmItYWExOS0zYTQ5Y2RiODJjN2EiIHZhbHVlPSIiIHhtbG5zPSJodHRwOi8vd3d3LmJvbGRvbmphbWVzLmNvbS8yMDA4LzAxL3NpZS9pbnRlcm5hbC9sYWJlbCIgLz48L3Npc2w+PFVzZXJOYW1lPlVTXDExMDMwODU8L1VzZXJOYW1lPjxEYXRlVGltZT4zLzEzLzIwMjAgMTA6MDU6NDQgUE08L0RhdGVUaW1lPjxMYWJlbFN0cmluZz5PcmlnaW4gSnVyaXNkaWN0aW9uOiBVUyAgfCBUaGlyZCBQYXJ0eSBQcm9wcmlldGFyeSAtIE5lZWQgdG8gS25vdyB8IFBlciBDdXJyZW50IFJheXRoZW9uIFBvbGljeSAoUlAtT0dDLTAzNSkgfCBPdGhlciBJbmZvcm1hdGlvbiAoTm90IFJlcXVpcmluZyBhbiBFeHBvcnQgQ29udHJvbCBNYXJraW5nKSB8IE5vIG1hcmtpbmcgYXBwbGllZCBieSB0aGUgdG9vbDwvTGFiZWxTdHJpbmc+PC9pdGVtPjxpdGVtPjxzaXNsIHNpc2xWZXJzaW9uPSIwIiBwb2xpY3k9ImNkZTUzYWMxLWJmNWYtNGFhZS05Y2YxLTA3NTA5ZTIzYTRiMCIgb3JpZ2luPSJ1c2VyU2VsZWN0ZWQiPjxlbGVtZW50IHVpZD0iYmJhOTRjNjUtYWMzZC00ZjM0LWIyZTEtOGRlMTFlZjZmMDFjIiB2YWx1ZT0iIiB4bWxucz0iaHR0cDovL3d3dy5ib2xkb25qYW1lcy5jb20vMjAwOC8wMS9zaWUvaW50ZXJuYWwvbGFiZWwiIC8+PGVsZW1lbnQgdWlkPSJiYzJiN2MwMS02ZGIxLTRlN2QtODhkMS1mYzYxNjc0Zjg2ZmQiIHZhbHVlPSIiIHhtbG5zPSJodHRwOi8vd3d3LmJvbGRvbmphbWVzLmNvbS8yMDA4LzAxL3NpZS9pbnRlcm5hbC9sYWJlbCIgLz48ZWxlbWVudCB1aWQ9IjkyZTk5M2EzLWFmMzItNGFmYi1hYTE5LTNhNDljZGI4MmM3YSIgdmFsdWU9IiIgeG1sbnM9Imh0dHA6Ly93d3cuYm9sZG9uamFtZXMuY29tLzIwMDgvMDEvc2llL2ludGVybmFsL2xhYmVsIiAvPjxlbGVtZW50IHVpZD0iYWNmOWVjYzMtMGY0NS00MjM0LWE5MGQtZTQzNjhmYWNkOTgxIiB2YWx1ZT0iIiB4bWxucz0iaHR0cDovL3d3dy5ib2xkb25qYW1lcy5jb20vMjAwOC8wMS9zaWUvaW50ZXJuYWwvbGFiZWwiIC8+PGVsZW1lbnQgdWlkPSJhYWZjOWE5NS1lZTVkLTQ4N2MtOWM0ZS02N2E1MzgwZjI5OTEiIHZhbHVlPSIiIHhtbG5zPSJodHRwOi8vd3d3LmJvbGRvbmphbWVzLmNvbS8yMDA4LzAxL3NpZS9pbnRlcm5hbC9sYWJlbCIgLz48L3Npc2w+PFVzZXJOYW1lPlVTXG5ycDAyNDE1ODI8L1VzZXJOYW1lPjxEYXRlVGltZT4zLzIzLzIwMjAgNzo1ODoxOSBQTTwvRGF0ZVRpbWU+PExhYmVsU3RyaW5nPk9yaWdpbiBKdXJpc2RpY3Rpb246IFVTICB8IEludGVybmFsIFVzZSBPbmx5IHwgUGVyIEN1cnJlbnQgUmF5dGhlb24gUG9saWN5IChSUC1PR0MtMDM1KSB8IE90aGVyIEluZm9ybWF0aW9uIChOb3QgUmVxdWlyaW5nIGFuIEV4cG9ydCBDb250cm9sIE1hcmtpbmcpIHwgTm8gbWFya2luZyBhcHBsaWVkIGJ5IHRoZSB0b29sPC9MYWJlbFN0cmluZz48L2l0ZW0+PGl0ZW0+PHNpc2wgc2lzbFZlcnNpb249IjAiIHBvbGljeT0iY2RlNTNhYzEtYmY1Zi00YWFlLTljZjEtMDc1MDllMjNhNGIwIiBvcmlnaW49InVzZXJTZWxlY3RlZCI+PGVsZW1lbnQgdWlkPSJiYmE5NGM2NS1hYzNkLTRmMzQtYjJlMS04ZGUxMWVmNmYwMWMiIHZhbHVlPSIiIHhtbG5zPSJodHRwOi8vd3d3LmJvbGRvbmphbWVzLmNvbS8yMDA4LzAxL3NpZS9pbnRlcm5hbC9sYWJlbCIgLz48ZWxlbWVudCB1aWQ9ImJjMmI3YzAxLTZkYjEtNGU3ZC04OGQxLWZjNjE2NzRmODZmZCIgdmFsdWU9IiIgeG1sbnM9Imh0dHA6Ly93d3cuYm9sZG9uamFtZXMuY29tLzIwMDgvMDEvc2llL2ludGVybmFsL2xhYmVsIiAvPjxlbGVtZW50IHVpZD0iOTJlOTkzYTMtYWYzMi00YWZiLWFhMTktM2E0OWNkYjgyYzdhIiB2YWx1ZT0iIiB4bWxucz0iaHR0cDovL3d3dy5ib2xkb25qYW1lcy5jb20vMjAwOC8wMS9zaWUvaW50ZXJuYWwvbGFiZWwiIC8+PGVsZW1lbnQgdWlkPSIxNWZlZmExYy1hZjY3LTRlYmYtYTcxZC1mMDE2MjExNjg5NjIiIHZhbHVlPSIiIHhtbG5zPSJodHRwOi8vd3d3LmJvbGRvbmphbWVzLmNvbS8yMDA4LzAxL3NpZS9pbnRlcm5hbC9sYWJlbCIgLz48ZWxlbWVudCB1aWQ9ImFhZmM5YTk1LWVlNWQtNDg3Yy05YzRlLTY3YTUzODBmMjk5MSIgdmFsdWU9IiIgeG1sbnM9Imh0dHA6Ly93d3cuYm9sZG9uamFtZXMuY29tLzIwMDgvMDEvc2llL2ludGVybmFsL2xhYmVsIiAvPjwvc2lzbD48VXNlck5hbWU+VVNcbnJwMDI0MTU4MjwvVXNlck5hbWU+PERhdGVUaW1lPjMvMjMvMjAyMCA4OjQ4OjA4IFBNPC9EYXRlVGltZT48TGFiZWxTdHJpbmc+T3JpZ2luIEp1cmlzZGljdGlvbjogVVMgIHwgVGhpcmQgUGFydHkgUHJvcHJpZXRhcnkgLSBOZWVkIHRvIEtub3cgfCBQZXIgQ3VycmVudCBSYXl0aGVvbiBQb2xpY3kgKFJQLU9HQy0wMzUpIHwgT3RoZXIgSW5mb3JtYXRpb24gKE5vdCBSZXF1aXJpbmcgYW4gRXhwb3J0IENvbnRyb2wgTWFya2luZykgfCBObyBtYXJraW5nIGFwcGxpZWQgYnkgdGhlIHRvb2w8L0xhYmVsU3RyaW5nPjwvaXRlbT48aXRlbT48c2lzbCBzaXNsVmVyc2lvbj0iMCIgcG9saWN5PSJjZGU1M2FjMS1iZjVmLTRhYWUtOWNmMS0wNzUwOWUyM2E0YjAiIG9yaWdpbj0idXNlclNlbGVjdGVkIiAvPjxVc2VyTmFtZT5VU1wxMTAzMDg1PC9Vc2VyTmFtZT48RGF0ZVRpbWU+My8yMy8yMDIwIDEwOjE1OjQwIFBNPC9EYXRlVGltZT48TGFiZWxTdHJpbmc+VGhpcyBhcnRpZmFjdCBoYXMgbm8gY2xhc3NpZmljYXRpb24uPC9MYWJlbFN0cmluZz48L2l0ZW0+PGl0ZW0+PHNpc2wgc2lzbFZlcnNpb249IjAiIHBvbGljeT0iY2RlNTNhYzEtYmY1Zi00YWFlLTljZjEtMDc1MDllMjNhNGIwIiBvcmlnaW49ImRlZmF1bHRWYWx1ZSI+PGVsZW1lbnQgdWlkPSJiYmE5NGM2NS1hYzNkLTRmMzQtYjJlMS04ZGUxMWVmNmYwMWMiIHZhbHVlPSIiIHhtbG5zPSJodHRwOi8vd3d3LmJvbGRvbmphbWVzLmNvbS8yMDA4LzAxL3NpZS9pbnRlcm5hbC9sYWJlbCIgLz48L3Npc2w+PFVzZXJOYW1lPlVTXG5ycDAyNDE1ODI8L1VzZXJOYW1lPjxEYXRlVGltZT40LzIwLzIwMjAgNDoyOToyMyBQTTwvRGF0ZVRpbWU+PExhYmVsU3RyaW5nPk9yaWdpbiBKdXJpc2RpY3Rpb246IFVTIDwvTGFiZWxTdHJpbmc+PC9pdGVtPjxpdGVtPjxzaXNsIHNpc2xWZXJzaW9uPSIwIiBwb2xpY3k9ImNkZTUzYWMxLWJmNWYtNGFhZS05Y2YxLTA3NTA5ZTIzYTRiMCIgb3JpZ2luPSJ1c2VyU2VsZWN0ZWQiIC8+PFVzZXJOYW1lPlVTXDExMDMwODU8L1VzZXJOYW1lPjxEYXRlVGltZT40LzIwLzIwMjAgNjozMjo1MCBQTTwvRGF0ZVRpbWU+PExhYmVsU3RyaW5nPlRoaXMgYXJ0aWZhY3QgaGFzIG5vIGNsYXNzaWZpY2F0aW9uLjwvTGFiZWxTdHJpbmc+PC9pdGVtPjxpdGVtPjxzaXNsIHNpc2xWZXJzaW9uPSIwIiBwb2xpY3k9ImNkZTUzYWMxLWJmNWYtNGFhZS05Y2YxLTA3NTA5ZTIzYTRiMCIgb3JpZ2luPSJkZWZhdWx0VmFsdWUiPjxlbGVtZW50IHVpZD0iYmJhOTRjNjUtYWMzZC00ZjM0LWIyZTEtOGRlMTFlZjZmMDFjIiB2YWx1ZT0iIiB4bWxucz0iaHR0cDovL3d3dy5ib2xkb25qYW1lcy5jb20vMjAwOC8wMS9zaWUvaW50ZXJuYWwvbGFiZWwiIC8+PC9zaXNsPjxVc2VyTmFtZT5VU1x2YWExMDUwPC9Vc2VyTmFtZT48RGF0ZVRpbWU+MTIvMTYvMjAyMCA1OjIyOjIzIFBNPC9EYXRlVGltZT48TGFiZWxTdHJpbmc+T3JpZ2luIEp1cmlzZGljdGlvbjogVVMgPC9MYWJlbFN0cmluZz48L2l0ZW0+PGl0ZW0+PHNpc2wgc2lzbFZlcnNpb249IjAiIHBvbGljeT0iY2RlNTNhYzEtYmY1Zi00YWFlLTljZjEtMDc1MDllMjNhNGIwIiBvcmlnaW49InVzZXJTZWxlY3RlZCI+PGVsZW1lbnQgdWlkPSJiYmE5NGM2NS1hYzNkLTRmMzQtYjJlMS04ZGUxMWVmNmYwMWMiIHZhbHVlPSIiIHhtbG5zPSJodHRwOi8vd3d3LmJvbGRvbmphbWVzLmNvbS8yMDA4LzAxL3NpZS9pbnRlcm5hbC9sYWJlbCIgLz48ZWxlbWVudCB1aWQ9ImRlY2VjYmQ2LWRhM2ItNDZmZS04ZjAwLWY5ZDlkZWVhMmVlMSIgdmFsdWU9IiIgeG1sbnM9Imh0dHA6Ly93d3cuYm9sZG9uamFtZXMuY29tLzIwMDgvMDEvc2llL2ludGVybmFsL2xhYmVsIiAvPjxlbGVtZW50IHVpZD0iYmJiZjdiZjQtNGY0Zi00MTg5LTljNWUtNjUwMTVkZThhNmFkIiB2YWx1ZT0iIiB4bWxucz0iaHR0cDovL3d3dy5ib2xkb25qYW1lcy5jb20vMjAwOC8wMS9zaWUvaW50ZXJuYWwvbGFiZWwiIC8+PGVsZW1lbnQgdWlkPSJmYjk5MTMwOC1hM2RlLTQwYTgtOTY3Yi0wOTIyMzM0MjQxYmEiIHZhbHVlPSIiIHhtbG5zPSJodHRwOi8vd3d3LmJvbGRvbmphbWVzLmNvbS8yMDA4LzAxL3NpZS9pbnRlcm5hbC9sYWJlbCIgLz48ZWxlbWVudCB1aWQ9ImMyMDZkNWZhLWFlZTEtNGY2NC04OWQ5LWY4MWU0ZDdiM2FjYyIgdmFsdWU9IiIgeG1sbnM9Imh0dHA6Ly93d3cuYm9sZG9uamFtZXMuY29tLzIwMDgvMDEvc2llL2ludGVybmFsL2xhYmVsIiAvPjwvc2lzbD48VXNlck5hbWU+VVNcdmFhMTA1MDwvVXNlck5hbWU+PERhdGVUaW1lPjEyLzE3LzIwMjAgMTo1NDo0NiBQTTwvRGF0ZVRpbWU+PExhYmVsU3RyaW5nPk9yaWdpbiBKdXJpc2RpY3Rpb246IFVTICB8IFVucmVzdHJpY3RlZCBDb250ZW50IHwgTm8gbWFya2luZyBhcHBsaWVkIGJ5IHRoaXMgdG9vbCB8IFVTLUV4cG9ydCBDb250cm9sbGVkIEp1cmlzZGljdGlvbiBVbmRldGVybWluZWQgfCBQZXIgQ3VycmVudCBSYXl0aGVvbiBQb2xpY3kgKFBJLU9HQy1HVEMtNTAwNCk8L0xhYmVsU3RyaW5nPjwvaXRlbT48aXRlbT48c2lzbCBzaXNsVmVyc2lvbj0iMCIgcG9saWN5PSJjZGU1M2FjMS1iZjVmLTRhYWUtOWNmMS0wNzUwOWUyM2E0YjAiIG9yaWdpbj0idXNlclNlbGVjdGVkIiAvPjxVc2VyTmFtZT5VU1wxMTYxMTEzPC9Vc2VyTmFtZT48RGF0ZVRpbWU+Ni8xLzIwMjMgMjo0OTo1NCBQTTwvRGF0ZVRpbWU+PExhYmVsU3RyaW5nPlRoaXMgYXJ0aWZhY3QgaGFzIG5vIGNsYXNzaWZpY2F0aW9uLjwvTGFiZWxTdHJpbmc+PC9pdGVtPjxpdGVtPjxzaXNsIHNpc2xWZXJzaW9uPSIwIiBwb2xpY3k9ImNkZTUzYWMxLWJmNWYtNGFhZS05Y2YxLTA3NTA5ZTIzYTRiMCIgb3JpZ2luPSJ1c2VyU2VsZWN0ZWQiPjxlbGVtZW50IHVpZD0iZGVjZWNiZDYtZGEzYi00NmZlLThmMDAtZjlkOWRlZWEyZWUxIiB2YWx1ZT0iIiB4bWxucz0iaHR0cDovL3d3dy5ib2xkb25qYW1lcy5jb20vMjAwOC8wMS9zaWUvaW50ZXJuYWwvbGFiZWwiIC8+PGVsZW1lbnQgdWlkPSJhNGE5ZjM4Mi04Y2VjLTQwYmItYTljMy1jMTg3NmRlZDlkZWUiIHZhbHVlPSIiIHhtbG5zPSJodHRwOi8vd3d3LmJvbGRvbmphbWVzLmNvbS8yMDA4LzAxL3NpZS9pbnRlcm5hbC9sYWJlbCIgLz48ZWxlbWVudCB1aWQ9ImJiYTk0YzY1LWFjM2QtNGYzNC1iMmUxLThkZTExZWY2ZjAxYyIgdmFsdWU9IiIgeG1sbnM9Imh0dHA6Ly93d3cuYm9sZG9uamFtZXMuY29tLzIwMDgvMDEvc2llL2ludGVybmFsL2xhYmVsIiAvPjxlbGVtZW50IHVpZD0iZDc1OWNkN2EtYjU3Yy00MmU0LTlhNDktOWI4MmEyMzM3NTc5IiB2YWx1ZT0iIiB4bWxucz0iaHR0cDovL3d3dy5ib2xkb25qYW1lcy5jb20vMjAwOC8wMS9zaWUvaW50ZXJuYWwvbGFiZWwiIC8+PGVsZW1lbnQgdWlkPSI5MmU5OTNhMy1hZjMyLTRhZmItYWExOS0zYTQ5Y2RiODJjN2EiIHZhbHVlPSIiIHhtbG5zPSJodHRwOi8vd3d3LmJvbGRvbmphbWVzLmNvbS8yMDA4LzAxL3NpZS9pbnRlcm5hbC9sYWJlbCIgLz48L3Npc2w+PFVzZXJOYW1lPlVTXDExNjExMTM8L1VzZXJOYW1lPjxEYXRlVGltZT42LzYvMjAyMyA3OjEwOjE1IFBNPC9EYXRlVGltZT48TGFiZWxTdHJpbmc+T3JpZ2luIEp1cmlzZGljdGlvbjogVVMgfCBVbnJlc3RyaWN0ZWQgQ29udGVudCB8IFJheXRoZW9uIFRlY2hub2xvZ2llcyAoQ29ycG9yYXRlIE9ubHkpIHwgTm9uLUV4cG9ydCBDb250cm9sbGVkIFRlY2huaWNhbCBJbmZvcm1hdGlvbiAoRVhJTSBEZXRlcm1pbmVkIE9ubHkpIHwgTm8gbWFya2luZyBhcHBsaWVkIGJ5IHRoZSB0b29sPC9MYWJlbFN0cmluZz48L2l0ZW0+PGl0ZW0+PHNpc2wgc2lzbFZlcnNpb249IjAiIHBvbGljeT0iY2RlNTNhYzEtYmY1Zi00YWFlLTljZjEtMDc1MDllMjNhNGIwIiBvcmlnaW49InVzZXJTZWxlY3RlZCI+PGVsZW1lbnQgdWlkPSJiYmE5NGM2NS1hYzNkLTRmMzQtYjJlMS04ZGUxMWVmNmYwMWMiIHZhbHVlPSIiIHhtbG5zPSJodHRwOi8vd3d3LmJvbGRvbmphbWVzLmNvbS8yMDA4LzAxL3NpZS9pbnRlcm5hbC9sYWJlbCIgLz48ZWxlbWVudCB1aWQ9ImJjMmI3YzAxLTZkYjEtNGU3ZC04OGQxLWZjNjE2NzRmODZmZCIgdmFsdWU9IiIgeG1sbnM9Imh0dHA6Ly93d3cuYm9sZG9uamFtZXMuY29tLzIwMDgvMDEvc2llL2ludGVybmFsL2xhYmVsIiAvPjxlbGVtZW50IHVpZD0iOTJlOTkzYTMtYWYzMi00YWZiLWFhMTktM2E0OWNkYjgyYzdhIiB2YWx1ZT0iIiB4bWxucz0iaHR0cDovL3d3dy5ib2xkb25qYW1lcy5jb20vMjAwOC8wMS9zaWUvaW50ZXJuYWwvbGFiZWwiIC8+PGVsZW1lbnQgdWlkPSJhY2Y5ZWNjMy0wZjQ1LTQyMzQtYTkwZC1lNDM2OGZhY2Q5ODEiIHZhbHVlPSIiIHhtbG5zPSJodHRwOi8vd3d3LmJvbGRvbmphbWVzLmNvbS8yMDA4LzAxL3NpZS9pbnRlcm5hbC9sYWJlbCIgLz48ZWxlbWVudCB1aWQ9ImE0YTlmMzgyLThjZWMtNDBiYi1hOWMzLWMxODc2ZGVkOWRlZSIgdmFsdWU9IiIgeG1sbnM9Imh0dHA6Ly93d3cuYm9sZG9uamFtZXMuY29tLzIwMDgvMDEvc2llL2ludGVybmFsL2xhYmVsIiAvPjwvc2lzbD48VXNlck5hbWU+VVNcMTE2MTExMzwvVXNlck5hbWU+PERhdGVUaW1lPjYvNi8yMDIzIDc6MTA6MzIgUE08L0RhdGVUaW1lPjxMYWJlbFN0cmluZz5PcmlnaW4gSnVyaXNkaWN0aW9uOiBVUyB8IENvbXBhbnkgVXNlL0ludGVybmFsIFVzZSBPbmx5IHwgUmF5dGhlb24gVGVjaG5vbG9naWVzIChDb3Jwb3JhdGUgT25seSkgfCBPdGhlciBJbmZvcm1hdGlvbiAoTm90IFJlcXVpcmluZyBhbiBFeHBvcnQgQ29udHJvbCBNYXJraW5nKSB8IE5vIG1hcmtpbmcgYXBwbGllZCBieSB0aGUgdG9vbDwvTGFiZWxTdHJpbmc+PC9pdGVtPjxpdGVtPjxzaXNsIHNpc2xWZXJzaW9uPSIwIiBwb2xpY3k9ImNkZTUzYWMxLWJmNWYtNGFhZS05Y2YxLTA3NTA5ZTIzYTRiMCIgb3JpZ2luPSJ1c2VyU2VsZWN0ZWQiIC8+PFVzZXJOYW1lPlVTXDExNjExMTM8L1VzZXJOYW1lPjxEYXRlVGltZT42LzYvMjAyMyA4OjE3OjQwIFBNPC9EYXRlVGltZT48TGFiZWxTdHJpbmc+VGhpcyBhcnRpZmFjdCBoYXMgbm8gY2xhc3NpZmljYXRpb24uPC9MYWJlbFN0cmluZz48L2l0ZW0+PGl0ZW0+PHNpc2wgc2lzbFZlcnNpb249IjAiIHBvbGljeT0iY2RlNTNhYzEtYmY1Zi00YWFlLTljZjEtMDc1MDllMjNhNGIwIiBvcmlnaW49InVzZXJTZWxlY3RlZCI+PGVsZW1lbnQgdWlkPSJhY2Y5ZWNjMy0wZjQ1LTQyMzQtYTkwZC1lNDM2OGZhY2Q5ODEiIHZhbHVlPSIiIHhtbG5zPSJodHRwOi8vd3d3LmJvbGRvbmphbWVzLmNvbS8yMDA4LzAxL3NpZS9pbnRlcm5hbC9sYWJlbCIgLz48ZWxlbWVudCB1aWQ9IjY5ZDAwYWNkLTg5YzQtNDRlMC04NGFlLWU1OGRhMTdmNDg1YyIgdmFsdWU9IiIgeG1sbnM9Imh0dHA6Ly93d3cuYm9sZG9uamFtZXMuY29tLzIwMDgvMDEvc2llL2ludGVybmFsL2xhYmVsIiAvPjxlbGVtZW50IHVpZD0iYmJhOTRjNjUtYWMzZC00ZjM0LWIyZTEtOGRlMTFlZjZmMDFjIiB2YWx1ZT0iIiB4bWxucz0iaHR0cDovL3d3dy5ib2xkb25qYW1lcy5jb20vMjAwOC8wMS9zaWUvaW50ZXJuYWwvbGFiZWwiIC8+PGVsZW1lbnQgdWlkPSJiYzJiN2MwMS02ZGIxLTRlN2QtODhkMS1mYzYxNjc0Zjg2ZmQiIHZhbHVlPSIiIHhtbG5zPSJodHRwOi8vd3d3LmJvbGRvbmphbWVzLmNvbS8yMDA4LzAxL3NpZS9pbnRlcm5hbC9sYWJlbCIgLz48ZWxlbWVudCB1aWQ9IjkyZTk5M2EzLWFmMzItNGFmYi1hYTE5LTNhNDljZGI4MmM3YSIgdmFsdWU9IiIgeG1sbnM9Imh0dHA6Ly93d3cuYm9sZG9uamFtZXMuY29tLzIwMDgvMDEvc2llL2ludGVybmFsL2xhYmVsIiAvPjxlbGVtZW50IHVpZD0iYTI3ZjY3MWYtMDQ1YS00OWQyLWIyMzgtNGYzY2EyZTBiMGJiIiB2YWx1ZT0iIiB4bWxucz0iaHR0cDovL3d3dy5ib2xkb25qYW1lcy5jb20vMjAwOC8wMS9zaWUvaW50ZXJuYWwvbGFiZWwiIC8+PC9zaXNsPjxVc2VyTmFtZT5BRFhVXEUyMTE2MTExMzwvVXNlck5hbWU+PERhdGVUaW1lPjgvMTQvMjAyMyAxOjUwOjA1IFBNPC9EYXRlVGltZT48TGFiZWxTdHJpbmc+RXhwb3J0IENvbnRyb2wgQ291bnRyeTogVVMgIHwgQ29tcGFueSBVc2UgfCBSYXl0aGVvbiBUZWNobm9sb2dpZXMgfCBPdGhlciBJbmZvcm1hdGlvbiAoTm90IFJlcXVpcmluZyBhbiBFeHBvcnQgQ29udHJvbCBNYXJraW5nKSB8IE5vIHZpc3VhbCBtYXJraW5nIGFwcGxpZWQgYnkgdGhlIHRvb2wgfCBObyBUZWNoIERhdGE8L0xhYmVsU3RyaW5nPjwvaXRlbT48aXRlbT48c2lzbCBzaXNsVmVyc2lvbj0iMCIgcG9saWN5PSJjZGU1M2FjMS1iZjVmLTRhYWUtOWNmMS0wNzUwOWUyM2E0YjAiIG9yaWdpbj0idXNlclNlbGVjdGVkIj48ZWxlbWVudCB1aWQ9ImFjZjllY2MzLTBmNDUtNDIzNC1hOTBkLWU0MzY4ZmFjZDk4MSIgdmFsdWU9IiIgeG1sbnM9Imh0dHA6Ly93d3cuYm9sZG9uamFtZXMuY29tLzIwMDgvMDEvc2llL2ludGVybmFsL2xhYmVsIiAvPjxlbGVtZW50IHVpZD0iNjlkMDBhY2QtODljNC00NGUwLTg0YWUtZTU4ZGExN2Y0ODVjIiB2YWx1ZT0iIiB4bWxucz0iaHR0cDovL3d3dy5ib2xkb25qYW1lcy5jb20vMjAwOC8wMS9zaWUvaW50ZXJuYWwvbGFiZWwiIC8+PGVsZW1lbnQgdWlkPSJiYmE5NGM2NS1hYzNkLTRmMzQtYjJlMS04ZGUxMWVmNmYwMWMiIHZhbHVlPSIiIHhtbG5zPSJodHRwOi8vd3d3LmJvbGRvbmphbWVzLmNvbS8yMDA4LzAxL3NpZS9pbnRlcm5hbC9sYWJlbCIgLz48ZWxlbWVudCB1aWQ9ImJjMmI3YzAxLTZkYjEtNGU3ZC04OGQxLWZjNjE2NzRmODZmZCIgdmFsdWU9IiIgeG1sbnM9Imh0dHA6Ly93d3cuYm9sZG9uamFtZXMuY29tLzIwMDgvMDEvc2llL2ludGVybmFsL2xhYmVsIiAvPjxlbGVtZW50IHVpZD0iOTJlOTkzYTMtYWYzMi00YWZiLWFhMTktM2E0OWNkYjgyYzdhIiB2YWx1ZT0iIiB4bWxucz0iaHR0cDovL3d3dy5ib2xkb25qYW1lcy5jb20vMjAwOC8wMS9zaWUvaW50ZXJuYWwvbGFiZWwiIC8+PC9zaXNsPjxVc2VyTmFtZT5BRFhVXEUyMTE2MTExMzwvVXNlck5hbWU+PERhdGVUaW1lPjgvMTcvMjAyMyAyOjI1OjQ2IFBNPC9EYXRlVGltZT48TGFiZWxTdHJpbmc+RXhwb3J0IENvbnRyb2wgQ291bnRyeTogVVMgIHwgQ29tcGFueSBVc2UvSW50ZXJuYWwgVXNlIE9ubHkgfCBSVFggQ29ycG9yYXRpb24gKENvcnBvcmF0ZSkgfCBPdGhlciBJbmZvcm1hdGlvbiAoTm90IFJlcXVpcmluZyBhbiBFeHBvcnQgQ29udHJvbCBNYXJraW5nKSB8IE5vIHZpc3VhbCBtYXJraW5nIGFwcGxpZWQgYnkgdGhlIHRvb2w8L0xhYmVsU3RyaW5nPjwvaXRlbT48aXRlbT48c2lzbCBzaXNsVmVyc2lvbj0iMCIgcG9saWN5PSJjZGU1M2FjMS1iZjVmLTRhYWUtOWNmMS0wNzUwOWUyM2E0YjAiIG9yaWdpbj0idXNlclNlbGVjdGVkIj48ZWxlbWVudCB1aWQ9ImJiYTk0YzY1LWFjM2QtNGYzNC1iMmUxLThkZTExZWY2ZjAxYyIgdmFsdWU9IiIgeG1sbnM9Imh0dHA6Ly93d3cuYm9sZG9uamFtZXMuY29tLzIwMDgvMDEvc2llL2ludGVybmFsL2xhYmVsIiAvPjxlbGVtZW50IHVpZD0iMDEyZWIyMmMtNzZjYS00ZTRmLThhYjktZmFiYjA1NGFlMTQwIiB2YWx1ZT0iIiB4bWxucz0iaHR0cDovL3d3dy5ib2xkb25qYW1lcy5jb20vMjAwOC8wMS9zaWUvaW50ZXJuYWwvbGFiZWwiIC8+PGVsZW1lbnQgdWlkPSI1YTdjMWQzYy03MmNlLTQzNmYtOGUwZi01YTEzYjgyN2UyMGUiIHZhbHVlPSIiIHhtbG5zPSJodHRwOi8vd3d3LmJvbGRvbmphbWVzLmNvbS8yMDA4LzAxL3NpZS9pbnRlcm5hbC9sYWJlbCIgLz48ZWxlbWVudCB1aWQ9ImZiOTkxMzA4LWEzZGUtNDBhOC05NjdiLTA5MjIzMzQyNDFiYSIgdmFsdWU9IiIgeG1sbnM9Imh0dHA6Ly93d3cuYm9sZG9uamFtZXMuY29tLzIwMDgvMDEvc2llL2ludGVybmFsL2xhYmVsIiAvPjxlbGVtZW50IHVpZD0iYzIwNmQ1ZmEtYWVlMS00ZjY0LTg5ZDktZjgxZTRkN2IzYWNjIiB2YWx1ZT0iIiB4bWxucz0iaHR0cDovL3d3dy5ib2xkb25qYW1lcy5jb20vMjAwOC8wMS9zaWUvaW50ZXJuYWwvbGFiZWwiIC8+PC9zaXNsPjxVc2VyTmFtZT5BRFhVXEUyMTE2MTExMzwvVXNlck5hbWU+PERhdGVUaW1lPjgvMTIvMjAyNCA0OjM2OjEyIFBNPC9EYXRlVGltZT48TGFiZWxTdHJpbmc+RXhwb3J0IENvbnRyb2wgQ291bnRyeTogVVMgIHwgTW9zdCBQcml2YXRlIHwgUmF5dGhlb24gQ29tcGFueSB8IFVTLUV4cG9ydCBDb250cm9sbGVkIEp1cmlzZGljdGlvbiBVbmRldGVybWluZWQgfCBQZXIgUlRYIFBvbGljeSAoUEktT0dDLUdUQy01MDA0KTwvTGFiZWxTdHJpbmc+PC9pdGVtPjxpdGVtPjxzaXNsIHNpc2xWZXJzaW9uPSIwIiBwb2xpY3k9ImNkZTUzYWMxLWJmNWYtNGFhZS05Y2YxLTA3NTA5ZTIzYTRiMCIgb3JpZ2luPSJ1c2VyU2VsZWN0ZWQiPjxlbGVtZW50IHVpZD0iYmJhOTRjNjUtYWMzZC00ZjM0LWIyZTEtOGRlMTFlZjZmMDFjIiB2YWx1ZT0iIiB4bWxucz0iaHR0cDovL3d3dy5ib2xkb25qYW1lcy5jb20vMjAwOC8wMS9zaWUvaW50ZXJuYWwvbGFiZWwiIC8+PGVsZW1lbnQgdWlkPSJhY2Y5ZWNjMy0wZjQ1LTQyMzQtYTkwZC1lNDM2OGZhY2Q5ODEiIHZhbHVlPSIiIHhtbG5zPSJodHRwOi8vd3d3LmJvbGRvbmphbWVzLmNvbS8yMDA4LzAxL3NpZS9pbnRlcm5hbC9sYWJlbCIgLz48ZWxlbWVudCB1aWQ9IjY5ZDAwYWNkLTg5YzQtNDRlMC04NGFlLWU1OGRhMTdmNDg1YyIgdmFsdWU9IiIgeG1sbnM9Imh0dHA6Ly93d3cuYm9sZG9uamFtZXMuY29tLzIwMDgvMDEvc2llL2ludGVybmFsL2xhYmVsIiAvPjxlbGVtZW50IHVpZD0iYmMyYjdjMDEtNmRiMS00ZTdkLTg4ZDEtZmM2MTY3NGY4NmZkIiB2YWx1ZT0iIiB4bWxucz0iaHR0cDovL3d3dy5ib2xkb25qYW1lcy5jb20vMjAwOC8wMS9zaWUvaW50ZXJuYWwvbGFiZWwiIC8+PGVsZW1lbnQgdWlkPSI5MmU5OTNhMy1hZjMyLTRhZmItYWExOS0zYTQ5Y2RiODJjN2EiIHZhbHVlPSIiIHhtbG5zPSJodHRwOi8vd3d3LmJvbGRvbmphbWVzLmNvbS8yMDA4LzAxL3NpZS9pbnRlcm5hbC9sYWJlbCIgLz48L3Npc2w+PFVzZXJOYW1lPkFEWFVcRTIxMTYxMTEzPC9Vc2VyTmFtZT48RGF0ZVRpbWU+OC8xMi8yMDI0IDQ6MzY6MzQgUE08L0RhdGVUaW1lPjxMYWJlbFN0cmluZz5FeHBvcnQgQ29udHJvbCBDb3VudHJ5OiBVUyAgfCBDb21wYW55IFVzZS9JbnRlcm5hbCBVc2UgT25seSB8IFJUWCBDb3Jwb3JhdGlvbiAoQ29ycG9yYXRlKSB8IE90aGVyIEluZm9ybWF0aW9uIChOb3QgUmVxdWlyaW5nIGFuIEV4cG9ydCBDb250cm9sIE1hcmtpbmcpIHwgTm8gdmlzdWFsIG1hcmtpbmcgYXBwbGllZCBieSB0aGUgdG9vbDwvTGFiZWxTdHJpbmc+PC9pdGVtPjxpdGVtPjxzaXNsIHNpc2xWZXJzaW9uPSIwIiBwb2xpY3k9ImNkZTUzYWMxLWJmNWYtNGFhZS05Y2YxLTA3NTA5ZTIzYTRiMCIgb3JpZ2luPSJ1c2VyU2VsZWN0ZWQiPjxlbGVtZW50IHVpZD0iMGVlNDMxNmUtZjZkZS00YjM2LTkxMzMtMzY5YjI5NTUwMmFhIiB2YWx1ZT0iIiB4bWxucz0iaHR0cDovL3d3dy5ib2xkb25qYW1lcy5jb20vMjAwOC8wMS9zaWUvaW50ZXJuYWwvbGFiZWwiIC8+PGVsZW1lbnQgdWlkPSJiYmE5NGM2NS1hYzNkLTRmMzQtYjJlMS04ZGUxMWVmNmYwMWMiIHZhbHVlPSIiIHhtbG5zPSJodHRwOi8vd3d3LmJvbGRvbmphbWVzLmNvbS8yMDA4LzAxL3NpZS9pbnRlcm5hbC9sYWJlbCIgLz48ZWxlbWVudCB1aWQ9IjVhN2MxZDNjLTcyY2UtNDM2Zi04ZTBmLTVhMTNiODI3ZTIwZSIgdmFsdWU9IiIgeG1sbnM9Imh0dHA6Ly93d3cuYm9sZG9uamFtZXMuY29tLzIwMDgvMDEvc2llL2ludGVybmFsL2xhYmVsIiAvPjxlbGVtZW50IHVpZD0iYmMyYjdjMDEtNmRiMS00ZTdkLTg4ZDEtZmM2MTY3NGY4NmZkIiB2YWx1ZT0iIiB4bWxucz0iaHR0cDovL3d3dy5ib2xkb25qYW1lcy5jb20vMjAwOC8wMS9zaWUvaW50ZXJuYWwvbGFiZWwiIC8+PGVsZW1lbnQgdWlkPSI5MmU5OTNhMy1hZjMyLTRhZmItYWExOS0zYTQ5Y2RiODJjN2EiIHZhbHVlPSIiIHhtbG5zPSJodHRwOi8vd3d3LmJvbGRvbmphbWVzLmNvbS8yMDA4LzAxL3NpZS9pbnRlcm5hbC9sYWJlbCIgLz48L3Npc2w+PFVzZXJOYW1lPkFEWFVcRTIxMTU3MjU0PC9Vc2VyTmFtZT48RGF0ZVRpbWU+Ni85LzIwMjUgNTozMjoxNCBBTTwvRGF0ZVRpbWU+PExhYmVsU3RyaW5nPkV4cG9ydCBDb250cm9sIENvdW50cnk6IFVTICB8IEFwcHJvdmVkIGZvciBQdWJsaWMgRGlzY2xvc3VyZSB8IFJheXRoZW9uIENvbXBhbnkgfCBPdGhlciBJbmZvcm1hdGlvbiAoTm90IFJlcXVpcmluZyBhbiBFeHBvcnQgQ29udHJvbCBNYXJraW5nKSB8IE5vIHZpc3VhbCBtYXJraW5nIGFwcGxpZWQgYnkgdGhlIHRvb2w8L0xhYmVsU3RyaW5nPjwvaXRlbT48L2xhYmVsSGlzdG9yeT4=</Value>
</WrappedLabelHistory>
</file>

<file path=customXml/item5.xml><?xml version="1.0" encoding="utf-8"?>
<sisl xmlns:xsi="http://www.w3.org/2001/XMLSchema-instance" xmlns:xsd="http://www.w3.org/2001/XMLSchema" xmlns="http://www.boldonjames.com/2008/01/sie/internal/label" sislVersion="0" policy="cde53ac1-bf5f-4aae-9cf1-07509e23a4b0" origin="userSelected">
  <element uid="0ee4316e-f6de-4b36-9133-369b295502aa" value=""/>
  <element uid="bba94c65-ac3d-4f34-b2e1-8de11ef6f01c" value=""/>
  <element uid="5a7c1d3c-72ce-436f-8e0f-5a13b827e20e" value=""/>
  <element uid="bc2b7c01-6db1-4e7d-88d1-fc61674f86fd" value=""/>
  <element uid="92e993a3-af32-4afb-aa19-3a49cdb82c7a" value=""/>
</sisl>
</file>

<file path=customXml/itemProps1.xml><?xml version="1.0" encoding="utf-8"?>
<ds:datastoreItem xmlns:ds="http://schemas.openxmlformats.org/officeDocument/2006/customXml" ds:itemID="{F768F78F-F636-41F0-9B4F-B3053C21A3B1}">
  <ds:schemaRefs>
    <ds:schemaRef ds:uri="1f014d26-b0c9-4719-9c4e-6e631f7a801d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2AE5F23F-329C-4DBF-9D60-45A5F548688A}">
  <ds:schemaRefs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1f014d26-b0c9-4719-9c4e-6e631f7a801d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4F85E5AD-1BCC-408B-B532-7B415316D2C0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C0FC607B-1DA9-42FB-A224-7EE96145B6B7}">
  <ds:schemaRefs>
    <ds:schemaRef ds:uri="http://www.w3.org/2001/XMLSchema"/>
    <ds:schemaRef ds:uri="http://www.boldonjames.com/2016/02/Classifier/internal/wrappedLabelHistory"/>
  </ds:schemaRefs>
</ds:datastoreItem>
</file>

<file path=customXml/itemProps5.xml><?xml version="1.0" encoding="utf-8"?>
<ds:datastoreItem xmlns:ds="http://schemas.openxmlformats.org/officeDocument/2006/customXml" ds:itemID="{D65A118E-D37B-487A-AA87-AE968C1B9BC8}">
  <ds:schemaRefs>
    <ds:schemaRef ds:uri="http://www.w3.org/2001/XMLSchema"/>
    <ds:schemaRef ds:uri="http://www.boldonjames.com/2008/01/sie/internal/label"/>
  </ds:schemaRefs>
</ds:datastoreItem>
</file>

<file path=docMetadata/LabelInfo.xml><?xml version="1.0" encoding="utf-8"?>
<clbl:labelList xmlns:clbl="http://schemas.microsoft.com/office/2020/mipLabelMetadata">
  <clbl:label id="{4447dd6a-a4a1-440b-a6a3-9124ef1ee017}" enabled="1" method="Privileged" siteId="{7a18110d-ef9b-4274-acef-e62ab0fe28ed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RAY_16x9_2024</Template>
  <TotalTime>6163</TotalTime>
  <Words>3438</Words>
  <Application>Microsoft Office PowerPoint</Application>
  <PresentationFormat>Widescreen</PresentationFormat>
  <Paragraphs>558</Paragraphs>
  <Slides>31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31</vt:i4>
      </vt:variant>
    </vt:vector>
  </HeadingPairs>
  <TitlesOfParts>
    <vt:vector size="39" baseType="lpstr">
      <vt:lpstr>Aptos</vt:lpstr>
      <vt:lpstr>Arial</vt:lpstr>
      <vt:lpstr>Cambria</vt:lpstr>
      <vt:lpstr>Cambria Math</vt:lpstr>
      <vt:lpstr>RAY Masters: Covers</vt:lpstr>
      <vt:lpstr>RAY Masters: Content</vt:lpstr>
      <vt:lpstr>RAY Masters: Section Breakers</vt:lpstr>
      <vt:lpstr>RTX Masters: Content</vt:lpstr>
      <vt:lpstr>AI/ML Subspace-Based Parameter Estimation MPI Workshop 2025</vt:lpstr>
      <vt:lpstr>About Us: Raytheon Technologies (RTX)</vt:lpstr>
      <vt:lpstr>Description/Overview of Problem</vt:lpstr>
      <vt:lpstr>Goals for Problem Solvers</vt:lpstr>
      <vt:lpstr>Overview of Presentation</vt:lpstr>
      <vt:lpstr>Antenna Arrays and Correlation Matrices </vt:lpstr>
      <vt:lpstr>Antenna Array: The What and Why</vt:lpstr>
      <vt:lpstr>Antenna Array: The Importance of Phase Delay</vt:lpstr>
      <vt:lpstr>Antenna Array: A Mathematical Data Model </vt:lpstr>
      <vt:lpstr>Spatial Correlation Matrix</vt:lpstr>
      <vt:lpstr>Direction of Arrival Estimation </vt:lpstr>
      <vt:lpstr>DoA Estimation: Importance and Practical Application</vt:lpstr>
      <vt:lpstr>Conventional Beamforming</vt:lpstr>
      <vt:lpstr>MVDR: Minimum Variance Distortionless Response</vt:lpstr>
      <vt:lpstr>MUSIC: Multiple Signal Classification</vt:lpstr>
      <vt:lpstr>MUSIC: Algorithm and Limitations</vt:lpstr>
      <vt:lpstr>Neural Networks for DoA Estimation</vt:lpstr>
      <vt:lpstr>Overview of Neural Networks for DoA Estimation</vt:lpstr>
      <vt:lpstr>Model Based Deep Learning</vt:lpstr>
      <vt:lpstr>COSnet: Complex Orthogonal Search Network</vt:lpstr>
      <vt:lpstr>PowerPoint Presentation</vt:lpstr>
      <vt:lpstr>COSnet: Capabilities</vt:lpstr>
      <vt:lpstr>Restate Problem Statement</vt:lpstr>
      <vt:lpstr>Goals for Problem Solvers</vt:lpstr>
      <vt:lpstr>Provided Data</vt:lpstr>
      <vt:lpstr>Questions?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Raytheon Technologies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rtnipcontrolcode:public|rtnipcontrolcodevm:rpogc035|rtnexportcontrolcountry:usa|rtnexportcontrolcode:otherinfo|rtnexportcontrolcodevm:nousecvm</dc:subject>
  <dc:creator>Global Communications</dc:creator>
  <cp:keywords>https:/corpid.rtx.com</cp:keywords>
  <dc:description>Aug. 2024. Bolden James fix.</dc:description>
  <cp:lastModifiedBy>Prabhakaran Sudha, Pranav (USA)</cp:lastModifiedBy>
  <cp:revision>185</cp:revision>
  <dcterms:created xsi:type="dcterms:W3CDTF">2024-07-29T13:32:20Z</dcterms:created>
  <dcterms:modified xsi:type="dcterms:W3CDTF">2025-06-09T21:30:40Z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ocIndexRef">
    <vt:lpwstr>3795a40d-54be-4aba-9c89-73449e97543b</vt:lpwstr>
  </property>
  <property fmtid="{D5CDD505-2E9C-101B-9397-08002B2CF9AE}" pid="3" name="bjSaver">
    <vt:lpwstr>A2AB0OuaTTiL2YVHw3qxYann2Jd9uCN6</vt:lpwstr>
  </property>
  <property fmtid="{D5CDD505-2E9C-101B-9397-08002B2CF9AE}" pid="4" name="bjClsUserRVM">
    <vt:lpwstr>[]</vt:lpwstr>
  </property>
  <property fmtid="{D5CDD505-2E9C-101B-9397-08002B2CF9AE}" pid="5" name="MSIP_Label_4447dd6a-a4a1-440b-a6a3-9124ef1ee017_Enabled">
    <vt:lpwstr>true</vt:lpwstr>
  </property>
  <property fmtid="{D5CDD505-2E9C-101B-9397-08002B2CF9AE}" pid="6" name="MSIP_Label_4447dd6a-a4a1-440b-a6a3-9124ef1ee017_SetDate">
    <vt:lpwstr>2022-12-09T16:32:43Z</vt:lpwstr>
  </property>
  <property fmtid="{D5CDD505-2E9C-101B-9397-08002B2CF9AE}" pid="7" name="MSIP_Label_4447dd6a-a4a1-440b-a6a3-9124ef1ee017_Method">
    <vt:lpwstr>Privileged</vt:lpwstr>
  </property>
  <property fmtid="{D5CDD505-2E9C-101B-9397-08002B2CF9AE}" pid="8" name="MSIP_Label_4447dd6a-a4a1-440b-a6a3-9124ef1ee017_Name">
    <vt:lpwstr>NO TECH DATA</vt:lpwstr>
  </property>
  <property fmtid="{D5CDD505-2E9C-101B-9397-08002B2CF9AE}" pid="9" name="MSIP_Label_4447dd6a-a4a1-440b-a6a3-9124ef1ee017_SiteId">
    <vt:lpwstr>7a18110d-ef9b-4274-acef-e62ab0fe28ed</vt:lpwstr>
  </property>
  <property fmtid="{D5CDD505-2E9C-101B-9397-08002B2CF9AE}" pid="10" name="MSIP_Label_4447dd6a-a4a1-440b-a6a3-9124ef1ee017_ActionId">
    <vt:lpwstr>9a5bf9cd-cf11-4485-9abb-891aabd778e5</vt:lpwstr>
  </property>
  <property fmtid="{D5CDD505-2E9C-101B-9397-08002B2CF9AE}" pid="11" name="MSIP_Label_4447dd6a-a4a1-440b-a6a3-9124ef1ee017_ContentBits">
    <vt:lpwstr>0</vt:lpwstr>
  </property>
  <property fmtid="{D5CDD505-2E9C-101B-9397-08002B2CF9AE}" pid="12" name="ContentTypeId">
    <vt:lpwstr>0x010100FA49450BF7B11147AA8C116BA14E6848</vt:lpwstr>
  </property>
  <property fmtid="{D5CDD505-2E9C-101B-9397-08002B2CF9AE}" pid="13" name="rtnexportcontrolcountry">
    <vt:lpwstr>usa</vt:lpwstr>
  </property>
  <property fmtid="{D5CDD505-2E9C-101B-9397-08002B2CF9AE}" pid="14" name="bjDocumentLabelXML">
    <vt:lpwstr>&lt;?xml version="1.0" encoding="us-ascii"?&gt;&lt;sisl xmlns:xsi="http://www.w3.org/2001/XMLSchema-instance" xmlns:xsd="http://www.w3.org/2001/XMLSchema" sislVersion="0" policy="cde53ac1-bf5f-4aae-9cf1-07509e23a4b0" origin="userSelected" xmlns="http://www.boldonj</vt:lpwstr>
  </property>
  <property fmtid="{D5CDD505-2E9C-101B-9397-08002B2CF9AE}" pid="15" name="bjDocumentLabelXML-0">
    <vt:lpwstr>ames.com/2008/01/sie/internal/label"&gt;&lt;element uid="0ee4316e-f6de-4b36-9133-369b295502aa" value="" /&gt;&lt;element uid="bba94c65-ac3d-4f34-b2e1-8de11ef6f01c" value="" /&gt;&lt;element uid="5a7c1d3c-72ce-436f-8e0f-5a13b827e20e" value="" /&gt;&lt;element uid="bc2b7c01-6db1-4</vt:lpwstr>
  </property>
  <property fmtid="{D5CDD505-2E9C-101B-9397-08002B2CF9AE}" pid="16" name="bjDocumentLabelXML-1">
    <vt:lpwstr>e7d-88d1-fc61674f86fd" value="" /&gt;&lt;element uid="92e993a3-af32-4afb-aa19-3a49cdb82c7a" value="" /&gt;&lt;/sisl&gt;</vt:lpwstr>
  </property>
  <property fmtid="{D5CDD505-2E9C-101B-9397-08002B2CF9AE}" pid="17" name="bjDocumentSecurityLabel">
    <vt:lpwstr>Export Control Country: US  | Approved for Public Disclosure | Raytheon Company | Other Information (Not Requiring an Export Control Marking) | No visual marking applied by the tool</vt:lpwstr>
  </property>
  <property fmtid="{D5CDD505-2E9C-101B-9397-08002B2CF9AE}" pid="18" name="rtnipcontrolcodevm">
    <vt:lpwstr>rpogc035</vt:lpwstr>
  </property>
  <property fmtid="{D5CDD505-2E9C-101B-9397-08002B2CF9AE}" pid="19" name="rtnipcontrolcode">
    <vt:lpwstr>public</vt:lpwstr>
  </property>
  <property fmtid="{D5CDD505-2E9C-101B-9397-08002B2CF9AE}" pid="20" name="rtnexportcontrolcode">
    <vt:lpwstr>otherinfo</vt:lpwstr>
  </property>
  <property fmtid="{D5CDD505-2E9C-101B-9397-08002B2CF9AE}" pid="21" name="rtnexportcontrolcodevm">
    <vt:lpwstr>nousecvm</vt:lpwstr>
  </property>
  <property fmtid="{D5CDD505-2E9C-101B-9397-08002B2CF9AE}" pid="22" name="bjSlideMasterFooterText">
    <vt:lpwstr>Raytheon Company - Approved for Public Disclosure</vt:lpwstr>
  </property>
  <property fmtid="{D5CDD505-2E9C-101B-9397-08002B2CF9AE}" pid="23" name="bjLabelHistoryID">
    <vt:lpwstr>{C0FC607B-1DA9-42FB-A224-7EE96145B6B7}</vt:lpwstr>
  </property>
</Properties>
</file>